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1" r:id="rId2"/>
    <p:sldId id="306" r:id="rId3"/>
    <p:sldId id="280" r:id="rId4"/>
    <p:sldId id="307" r:id="rId5"/>
    <p:sldId id="315" r:id="rId6"/>
    <p:sldId id="324" r:id="rId7"/>
    <p:sldId id="304" r:id="rId8"/>
    <p:sldId id="277" r:id="rId9"/>
    <p:sldId id="279" r:id="rId10"/>
    <p:sldId id="278" r:id="rId11"/>
    <p:sldId id="282" r:id="rId12"/>
    <p:sldId id="276" r:id="rId13"/>
    <p:sldId id="266" r:id="rId14"/>
    <p:sldId id="332" r:id="rId15"/>
    <p:sldId id="281" r:id="rId16"/>
    <p:sldId id="334" r:id="rId17"/>
    <p:sldId id="328" r:id="rId18"/>
    <p:sldId id="340" r:id="rId19"/>
    <p:sldId id="341" r:id="rId20"/>
    <p:sldId id="335" r:id="rId21"/>
    <p:sldId id="336" r:id="rId22"/>
    <p:sldId id="337" r:id="rId23"/>
    <p:sldId id="338" r:id="rId24"/>
    <p:sldId id="339" r:id="rId25"/>
    <p:sldId id="308" r:id="rId26"/>
    <p:sldId id="311" r:id="rId27"/>
    <p:sldId id="329" r:id="rId28"/>
    <p:sldId id="312" r:id="rId29"/>
    <p:sldId id="302" r:id="rId30"/>
    <p:sldId id="314" r:id="rId31"/>
    <p:sldId id="313" r:id="rId32"/>
    <p:sldId id="349" r:id="rId33"/>
    <p:sldId id="309" r:id="rId34"/>
    <p:sldId id="326" r:id="rId35"/>
    <p:sldId id="330" r:id="rId36"/>
    <p:sldId id="347" r:id="rId37"/>
    <p:sldId id="346" r:id="rId38"/>
    <p:sldId id="348" r:id="rId39"/>
    <p:sldId id="292" r:id="rId40"/>
    <p:sldId id="331" r:id="rId41"/>
    <p:sldId id="333" r:id="rId42"/>
    <p:sldId id="317" r:id="rId43"/>
    <p:sldId id="342" r:id="rId44"/>
    <p:sldId id="344" r:id="rId45"/>
    <p:sldId id="345" r:id="rId46"/>
    <p:sldId id="318" r:id="rId47"/>
    <p:sldId id="319" r:id="rId48"/>
    <p:sldId id="320" r:id="rId49"/>
    <p:sldId id="321" r:id="rId50"/>
    <p:sldId id="323" r:id="rId51"/>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71" autoAdjust="0"/>
  </p:normalViewPr>
  <p:slideViewPr>
    <p:cSldViewPr>
      <p:cViewPr>
        <p:scale>
          <a:sx n="70" d="100"/>
          <a:sy n="70" d="100"/>
        </p:scale>
        <p:origin x="-2718" y="-894"/>
      </p:cViewPr>
      <p:guideLst>
        <p:guide orient="horz" pos="2160"/>
        <p:guide pos="2880"/>
      </p:guideLst>
    </p:cSldViewPr>
  </p:slideViewPr>
  <p:outlineViewPr>
    <p:cViewPr>
      <p:scale>
        <a:sx n="33" d="100"/>
        <a:sy n="33" d="100"/>
      </p:scale>
      <p:origin x="48" y="606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BF67F11E-88A8-4B17-B30B-890B2FDE0F91}" type="datetimeFigureOut">
              <a:rPr lang="tr-TR" smtClean="0"/>
              <a:t>26.11.2014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B83D48A-D891-4FD2-BB04-DC8AF9C2380E}" type="slidenum">
              <a:rPr lang="tr-TR" smtClean="0"/>
              <a:t>‹#›</a:t>
            </a:fld>
            <a:endParaRPr lang="tr-TR"/>
          </a:p>
        </p:txBody>
      </p:sp>
    </p:spTree>
    <p:extLst>
      <p:ext uri="{BB962C8B-B14F-4D97-AF65-F5344CB8AC3E}">
        <p14:creationId xmlns:p14="http://schemas.microsoft.com/office/powerpoint/2010/main" val="1060795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BF67F11E-88A8-4B17-B30B-890B2FDE0F91}" type="datetimeFigureOut">
              <a:rPr lang="tr-TR" smtClean="0"/>
              <a:t>26.11.2014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B83D48A-D891-4FD2-BB04-DC8AF9C2380E}" type="slidenum">
              <a:rPr lang="tr-TR" smtClean="0"/>
              <a:t>‹#›</a:t>
            </a:fld>
            <a:endParaRPr lang="tr-TR"/>
          </a:p>
        </p:txBody>
      </p:sp>
    </p:spTree>
    <p:extLst>
      <p:ext uri="{BB962C8B-B14F-4D97-AF65-F5344CB8AC3E}">
        <p14:creationId xmlns:p14="http://schemas.microsoft.com/office/powerpoint/2010/main" val="363224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BF67F11E-88A8-4B17-B30B-890B2FDE0F91}" type="datetimeFigureOut">
              <a:rPr lang="tr-TR" smtClean="0"/>
              <a:t>26.11.2014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B83D48A-D891-4FD2-BB04-DC8AF9C2380E}" type="slidenum">
              <a:rPr lang="tr-TR" smtClean="0"/>
              <a:t>‹#›</a:t>
            </a:fld>
            <a:endParaRPr lang="tr-TR"/>
          </a:p>
        </p:txBody>
      </p:sp>
    </p:spTree>
    <p:extLst>
      <p:ext uri="{BB962C8B-B14F-4D97-AF65-F5344CB8AC3E}">
        <p14:creationId xmlns:p14="http://schemas.microsoft.com/office/powerpoint/2010/main" val="2556083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BF67F11E-88A8-4B17-B30B-890B2FDE0F91}" type="datetimeFigureOut">
              <a:rPr lang="tr-TR" smtClean="0"/>
              <a:t>26.11.2014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B83D48A-D891-4FD2-BB04-DC8AF9C2380E}" type="slidenum">
              <a:rPr lang="tr-TR" smtClean="0"/>
              <a:t>‹#›</a:t>
            </a:fld>
            <a:endParaRPr lang="tr-TR"/>
          </a:p>
        </p:txBody>
      </p:sp>
    </p:spTree>
    <p:extLst>
      <p:ext uri="{BB962C8B-B14F-4D97-AF65-F5344CB8AC3E}">
        <p14:creationId xmlns:p14="http://schemas.microsoft.com/office/powerpoint/2010/main" val="1235015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BF67F11E-88A8-4B17-B30B-890B2FDE0F91}" type="datetimeFigureOut">
              <a:rPr lang="tr-TR" smtClean="0"/>
              <a:t>26.11.2014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B83D48A-D891-4FD2-BB04-DC8AF9C2380E}" type="slidenum">
              <a:rPr lang="tr-TR" smtClean="0"/>
              <a:t>‹#›</a:t>
            </a:fld>
            <a:endParaRPr lang="tr-TR"/>
          </a:p>
        </p:txBody>
      </p:sp>
    </p:spTree>
    <p:extLst>
      <p:ext uri="{BB962C8B-B14F-4D97-AF65-F5344CB8AC3E}">
        <p14:creationId xmlns:p14="http://schemas.microsoft.com/office/powerpoint/2010/main" val="1843457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BF67F11E-88A8-4B17-B30B-890B2FDE0F91}" type="datetimeFigureOut">
              <a:rPr lang="tr-TR" smtClean="0"/>
              <a:t>26.11.2014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2B83D48A-D891-4FD2-BB04-DC8AF9C2380E}" type="slidenum">
              <a:rPr lang="tr-TR" smtClean="0"/>
              <a:t>‹#›</a:t>
            </a:fld>
            <a:endParaRPr lang="tr-TR"/>
          </a:p>
        </p:txBody>
      </p:sp>
    </p:spTree>
    <p:extLst>
      <p:ext uri="{BB962C8B-B14F-4D97-AF65-F5344CB8AC3E}">
        <p14:creationId xmlns:p14="http://schemas.microsoft.com/office/powerpoint/2010/main" val="553986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BF67F11E-88A8-4B17-B30B-890B2FDE0F91}" type="datetimeFigureOut">
              <a:rPr lang="tr-TR" smtClean="0"/>
              <a:t>26.11.2014</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2B83D48A-D891-4FD2-BB04-DC8AF9C2380E}" type="slidenum">
              <a:rPr lang="tr-TR" smtClean="0"/>
              <a:t>‹#›</a:t>
            </a:fld>
            <a:endParaRPr lang="tr-TR"/>
          </a:p>
        </p:txBody>
      </p:sp>
    </p:spTree>
    <p:extLst>
      <p:ext uri="{BB962C8B-B14F-4D97-AF65-F5344CB8AC3E}">
        <p14:creationId xmlns:p14="http://schemas.microsoft.com/office/powerpoint/2010/main" val="109498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BF67F11E-88A8-4B17-B30B-890B2FDE0F91}" type="datetimeFigureOut">
              <a:rPr lang="tr-TR" smtClean="0"/>
              <a:t>26.11.2014</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2B83D48A-D891-4FD2-BB04-DC8AF9C2380E}" type="slidenum">
              <a:rPr lang="tr-TR" smtClean="0"/>
              <a:t>‹#›</a:t>
            </a:fld>
            <a:endParaRPr lang="tr-TR"/>
          </a:p>
        </p:txBody>
      </p:sp>
    </p:spTree>
    <p:extLst>
      <p:ext uri="{BB962C8B-B14F-4D97-AF65-F5344CB8AC3E}">
        <p14:creationId xmlns:p14="http://schemas.microsoft.com/office/powerpoint/2010/main" val="1644780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BF67F11E-88A8-4B17-B30B-890B2FDE0F91}" type="datetimeFigureOut">
              <a:rPr lang="tr-TR" smtClean="0"/>
              <a:t>26.11.2014</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2B83D48A-D891-4FD2-BB04-DC8AF9C2380E}" type="slidenum">
              <a:rPr lang="tr-TR" smtClean="0"/>
              <a:t>‹#›</a:t>
            </a:fld>
            <a:endParaRPr lang="tr-TR"/>
          </a:p>
        </p:txBody>
      </p:sp>
    </p:spTree>
    <p:extLst>
      <p:ext uri="{BB962C8B-B14F-4D97-AF65-F5344CB8AC3E}">
        <p14:creationId xmlns:p14="http://schemas.microsoft.com/office/powerpoint/2010/main" val="3855832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BF67F11E-88A8-4B17-B30B-890B2FDE0F91}" type="datetimeFigureOut">
              <a:rPr lang="tr-TR" smtClean="0"/>
              <a:t>26.11.2014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2B83D48A-D891-4FD2-BB04-DC8AF9C2380E}" type="slidenum">
              <a:rPr lang="tr-TR" smtClean="0"/>
              <a:t>‹#›</a:t>
            </a:fld>
            <a:endParaRPr lang="tr-TR"/>
          </a:p>
        </p:txBody>
      </p:sp>
    </p:spTree>
    <p:extLst>
      <p:ext uri="{BB962C8B-B14F-4D97-AF65-F5344CB8AC3E}">
        <p14:creationId xmlns:p14="http://schemas.microsoft.com/office/powerpoint/2010/main" val="756543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BF67F11E-88A8-4B17-B30B-890B2FDE0F91}" type="datetimeFigureOut">
              <a:rPr lang="tr-TR" smtClean="0"/>
              <a:t>26.11.2014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2B83D48A-D891-4FD2-BB04-DC8AF9C2380E}" type="slidenum">
              <a:rPr lang="tr-TR" smtClean="0"/>
              <a:t>‹#›</a:t>
            </a:fld>
            <a:endParaRPr lang="tr-TR"/>
          </a:p>
        </p:txBody>
      </p:sp>
    </p:spTree>
    <p:extLst>
      <p:ext uri="{BB962C8B-B14F-4D97-AF65-F5344CB8AC3E}">
        <p14:creationId xmlns:p14="http://schemas.microsoft.com/office/powerpoint/2010/main" val="37590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67F11E-88A8-4B17-B30B-890B2FDE0F91}" type="datetimeFigureOut">
              <a:rPr lang="tr-TR" smtClean="0"/>
              <a:t>26.11.2014</a:t>
            </a:fld>
            <a:endParaRPr lang="tr-T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83D48A-D891-4FD2-BB04-DC8AF9C2380E}" type="slidenum">
              <a:rPr lang="tr-TR" smtClean="0"/>
              <a:t>‹#›</a:t>
            </a:fld>
            <a:endParaRPr lang="tr-TR"/>
          </a:p>
        </p:txBody>
      </p:sp>
    </p:spTree>
    <p:extLst>
      <p:ext uri="{BB962C8B-B14F-4D97-AF65-F5344CB8AC3E}">
        <p14:creationId xmlns:p14="http://schemas.microsoft.com/office/powerpoint/2010/main" val="22930962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thewallpapers.us/r-turk-bayragi-549-bayragimiz-4392.htm"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thewallpapers.us/r-turk-bayragi-549-bayragimiz-4392.htm" TargetMode="Externa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0.jpe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www.thewallpapers.us/r-turk-bayragi-549-bayragimiz-4392.htm" TargetMode="External"/><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131197" y="1827973"/>
            <a:ext cx="8640960" cy="598818"/>
          </a:xfrm>
          <a:prstGeom prst="rect">
            <a:avLst/>
          </a:prstGeom>
          <a:noFill/>
        </p:spPr>
        <p:txBody>
          <a:bodyPr vert="horz" wrap="square" lIns="0" tIns="0" rIns="0" bIns="0" rtlCol="0">
            <a:spAutoFit/>
          </a:bodyPr>
          <a:lstStyle/>
          <a:p>
            <a:pPr algn="ctr">
              <a:lnSpc>
                <a:spcPts val="2200"/>
              </a:lnSpc>
            </a:pPr>
            <a:endParaRPr lang="tr-TR" sz="3600" b="1" dirty="0" smtClean="0">
              <a:solidFill>
                <a:srgbClr val="FF0000"/>
              </a:solidFill>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endParaRPr>
          </a:p>
          <a:p>
            <a:pPr algn="ctr">
              <a:lnSpc>
                <a:spcPts val="2200"/>
              </a:lnSpc>
            </a:pPr>
            <a:r>
              <a:rPr lang="tr-TR" sz="3600" b="1" dirty="0" smtClean="0">
                <a:solidFill>
                  <a:srgbClr val="FF0000"/>
                </a:solidFill>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rPr>
              <a:t>SUDAN TÜRKİYE SAĞLIK İŞBİRLİĞİ</a:t>
            </a:r>
            <a:endParaRPr lang="tr-TR" sz="3600" dirty="0">
              <a:solidFill>
                <a:srgbClr val="FF0000"/>
              </a:solidFill>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endParaRPr>
          </a:p>
        </p:txBody>
      </p:sp>
      <p:sp>
        <p:nvSpPr>
          <p:cNvPr id="5" name="Dikdörtgen 4"/>
          <p:cNvSpPr/>
          <p:nvPr/>
        </p:nvSpPr>
        <p:spPr>
          <a:xfrm>
            <a:off x="1577166" y="5514571"/>
            <a:ext cx="5732122" cy="656590"/>
          </a:xfrm>
          <a:prstGeom prst="rect">
            <a:avLst/>
          </a:prstGeom>
        </p:spPr>
        <p:txBody>
          <a:bodyPr wrap="square">
            <a:spAutoFit/>
          </a:bodyPr>
          <a:lstStyle/>
          <a:p>
            <a:pPr lvl="0" algn="ctr">
              <a:lnSpc>
                <a:spcPts val="2200"/>
              </a:lnSpc>
            </a:pPr>
            <a:r>
              <a:rPr lang="tr-TR" sz="2000" b="1" dirty="0" smtClean="0">
                <a:latin typeface="Times New Roman"/>
              </a:rPr>
              <a:t>Dr. Selahattin ŞAHİN</a:t>
            </a:r>
          </a:p>
          <a:p>
            <a:pPr lvl="0" algn="ctr">
              <a:lnSpc>
                <a:spcPts val="2200"/>
              </a:lnSpc>
            </a:pPr>
            <a:r>
              <a:rPr lang="tr-TR" sz="2000" b="1" dirty="0" smtClean="0">
                <a:latin typeface="Times New Roman"/>
              </a:rPr>
              <a:t>Kasım/2014</a:t>
            </a:r>
            <a:endParaRPr lang="tr-TR" sz="2000" b="1" dirty="0">
              <a:latin typeface="Times New Roman"/>
            </a:endParaRPr>
          </a:p>
        </p:txBody>
      </p:sp>
      <p:sp>
        <p:nvSpPr>
          <p:cNvPr id="9" name="İçerik Yer Tutucusu 8"/>
          <p:cNvSpPr>
            <a:spLocks noGrp="1"/>
          </p:cNvSpPr>
          <p:nvPr>
            <p:ph idx="1"/>
          </p:nvPr>
        </p:nvSpPr>
        <p:spPr>
          <a:xfrm>
            <a:off x="328427" y="2708920"/>
            <a:ext cx="8229600" cy="1152128"/>
          </a:xfrm>
        </p:spPr>
        <p:txBody>
          <a:bodyPr>
            <a:noAutofit/>
          </a:bodyPr>
          <a:lstStyle/>
          <a:p>
            <a:pPr marL="0" indent="0" algn="ctr">
              <a:buNone/>
            </a:pPr>
            <a:r>
              <a:rPr lang="tr-TR" sz="2800" b="1" dirty="0" smtClean="0">
                <a:solidFill>
                  <a:schemeClr val="accent5">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SUDAN NYALA-TÜRKİYE </a:t>
            </a:r>
          </a:p>
          <a:p>
            <a:pPr marL="0" indent="0" algn="ctr">
              <a:buNone/>
            </a:pPr>
            <a:r>
              <a:rPr lang="tr-TR" sz="2800" b="1" dirty="0" smtClean="0">
                <a:solidFill>
                  <a:schemeClr val="accent5">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EĞİTİM ARAŞTIRMA HASTANESİ</a:t>
            </a:r>
          </a:p>
          <a:p>
            <a:pPr marL="0" indent="0" algn="ctr">
              <a:buNone/>
            </a:pPr>
            <a:endParaRPr lang="tr-TR" sz="2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7" name="11 Resim" descr="Bayrağımız">
            <a:hlinkClick r:id="rId2"/>
          </p:cNvPr>
          <p:cNvPicPr/>
          <p:nvPr/>
        </p:nvPicPr>
        <p:blipFill>
          <a:blip r:embed="rId3" cstate="print"/>
          <a:srcRect/>
          <a:stretch>
            <a:fillRect/>
          </a:stretch>
        </p:blipFill>
        <p:spPr bwMode="auto">
          <a:xfrm>
            <a:off x="1979712" y="758918"/>
            <a:ext cx="1965040" cy="941890"/>
          </a:xfrm>
          <a:prstGeom prst="rect">
            <a:avLst/>
          </a:prstGeom>
          <a:ln>
            <a:noFill/>
          </a:ln>
          <a:effectLst>
            <a:outerShdw blurRad="292100" dist="139700" dir="2700000" algn="tl" rotWithShape="0">
              <a:srgbClr val="333333">
                <a:alpha val="65000"/>
              </a:srgbClr>
            </a:outerShdw>
          </a:effectLst>
        </p:spPr>
      </p:pic>
      <p:pic>
        <p:nvPicPr>
          <p:cNvPr id="8" name="Picture 2" descr="C:\Users\Administrator\Desktop\untitled.png"/>
          <p:cNvPicPr>
            <a:picLocks noChangeAspect="1" noChangeArrowheads="1"/>
          </p:cNvPicPr>
          <p:nvPr/>
        </p:nvPicPr>
        <p:blipFill>
          <a:blip r:embed="rId4" cstate="print"/>
          <a:srcRect/>
          <a:stretch>
            <a:fillRect/>
          </a:stretch>
        </p:blipFill>
        <p:spPr bwMode="auto">
          <a:xfrm flipH="1">
            <a:off x="5206891" y="751903"/>
            <a:ext cx="1885389" cy="9533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172844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83568" y="188640"/>
            <a:ext cx="7772400" cy="811485"/>
          </a:xfrm>
        </p:spPr>
        <p:txBody>
          <a:bodyPr>
            <a:normAutofit/>
          </a:bodyPr>
          <a:lstStyle/>
          <a:p>
            <a:r>
              <a:rPr lang="tr-TR" sz="2000" b="1" dirty="0" smtClean="0">
                <a:solidFill>
                  <a:schemeClr val="bg1"/>
                </a:solidFill>
              </a:rPr>
              <a:t>PROJENİN TANIMI</a:t>
            </a:r>
            <a:endParaRPr lang="tr-TR" sz="2000" b="1" dirty="0">
              <a:solidFill>
                <a:schemeClr val="bg1"/>
              </a:solidFill>
            </a:endParaRPr>
          </a:p>
        </p:txBody>
      </p:sp>
      <p:sp>
        <p:nvSpPr>
          <p:cNvPr id="3" name="Alt Başlık 2"/>
          <p:cNvSpPr>
            <a:spLocks noGrp="1"/>
          </p:cNvSpPr>
          <p:nvPr>
            <p:ph type="subTitle" idx="1"/>
          </p:nvPr>
        </p:nvSpPr>
        <p:spPr>
          <a:xfrm>
            <a:off x="683568" y="1772816"/>
            <a:ext cx="7776864" cy="3865984"/>
          </a:xfrm>
        </p:spPr>
        <p:txBody>
          <a:bodyPr>
            <a:normAutofit/>
          </a:bodyPr>
          <a:lstStyle/>
          <a:p>
            <a:pPr lvl="0" algn="just"/>
            <a:r>
              <a:rPr lang="tr-TR" sz="2800" dirty="0" smtClean="0">
                <a:solidFill>
                  <a:schemeClr val="tx1"/>
                </a:solidFill>
                <a:latin typeface="Times New Roman" panose="02020603050405020304" pitchFamily="18" charset="0"/>
                <a:cs typeface="Times New Roman" panose="02020603050405020304" pitchFamily="18" charset="0"/>
              </a:rPr>
              <a:t>	</a:t>
            </a:r>
            <a:r>
              <a:rPr lang="tr-TR" sz="2400" dirty="0" smtClean="0">
                <a:solidFill>
                  <a:schemeClr val="tx2">
                    <a:lumMod val="75000"/>
                  </a:schemeClr>
                </a:solidFill>
                <a:latin typeface="Times New Roman" panose="02020603050405020304" pitchFamily="18" charset="0"/>
                <a:cs typeface="Times New Roman" panose="02020603050405020304" pitchFamily="18" charset="0"/>
              </a:rPr>
              <a:t>Sudan’ın </a:t>
            </a:r>
            <a:r>
              <a:rPr lang="tr-TR" sz="2400" dirty="0">
                <a:solidFill>
                  <a:schemeClr val="tx2">
                    <a:lumMod val="75000"/>
                  </a:schemeClr>
                </a:solidFill>
                <a:latin typeface="Times New Roman" panose="02020603050405020304" pitchFamily="18" charset="0"/>
                <a:cs typeface="Times New Roman" panose="02020603050405020304" pitchFamily="18" charset="0"/>
              </a:rPr>
              <a:t>güneybatısında bulunan Güney </a:t>
            </a:r>
            <a:r>
              <a:rPr lang="tr-TR" sz="2400" dirty="0" err="1">
                <a:solidFill>
                  <a:schemeClr val="tx2">
                    <a:lumMod val="75000"/>
                  </a:schemeClr>
                </a:solidFill>
                <a:latin typeface="Times New Roman" panose="02020603050405020304" pitchFamily="18" charset="0"/>
                <a:cs typeface="Times New Roman" panose="02020603050405020304" pitchFamily="18" charset="0"/>
              </a:rPr>
              <a:t>Darfur</a:t>
            </a:r>
            <a:r>
              <a:rPr lang="tr-TR" sz="2400" dirty="0">
                <a:solidFill>
                  <a:schemeClr val="tx2">
                    <a:lumMod val="75000"/>
                  </a:schemeClr>
                </a:solidFill>
                <a:latin typeface="Times New Roman" panose="02020603050405020304" pitchFamily="18" charset="0"/>
                <a:cs typeface="Times New Roman" panose="02020603050405020304" pitchFamily="18" charset="0"/>
              </a:rPr>
              <a:t> Eyaleti’nin Başkenti </a:t>
            </a:r>
            <a:r>
              <a:rPr lang="tr-TR" sz="2400" dirty="0" err="1">
                <a:solidFill>
                  <a:schemeClr val="tx2">
                    <a:lumMod val="75000"/>
                  </a:schemeClr>
                </a:solidFill>
                <a:latin typeface="Times New Roman" panose="02020603050405020304" pitchFamily="18" charset="0"/>
                <a:cs typeface="Times New Roman" panose="02020603050405020304" pitchFamily="18" charset="0"/>
              </a:rPr>
              <a:t>Nyala’da</a:t>
            </a:r>
            <a:r>
              <a:rPr lang="tr-TR" sz="2400" dirty="0">
                <a:solidFill>
                  <a:schemeClr val="tx2">
                    <a:lumMod val="75000"/>
                  </a:schemeClr>
                </a:solidFill>
                <a:latin typeface="Times New Roman" panose="02020603050405020304" pitchFamily="18" charset="0"/>
                <a:cs typeface="Times New Roman" panose="02020603050405020304" pitchFamily="18" charset="0"/>
              </a:rPr>
              <a:t> inşaatı tamamlanan 150 yataklı Sudan &amp; Türkiye </a:t>
            </a:r>
            <a:r>
              <a:rPr lang="tr-TR" sz="2400" dirty="0" err="1">
                <a:solidFill>
                  <a:schemeClr val="tx2">
                    <a:lumMod val="75000"/>
                  </a:schemeClr>
                </a:solidFill>
                <a:latin typeface="Times New Roman" panose="02020603050405020304" pitchFamily="18" charset="0"/>
                <a:cs typeface="Times New Roman" panose="02020603050405020304" pitchFamily="18" charset="0"/>
              </a:rPr>
              <a:t>Nyala</a:t>
            </a:r>
            <a:r>
              <a:rPr lang="tr-TR" sz="2400" dirty="0">
                <a:solidFill>
                  <a:schemeClr val="tx2">
                    <a:lumMod val="75000"/>
                  </a:schemeClr>
                </a:solidFill>
                <a:latin typeface="Times New Roman" panose="02020603050405020304" pitchFamily="18" charset="0"/>
                <a:cs typeface="Times New Roman" panose="02020603050405020304" pitchFamily="18" charset="0"/>
              </a:rPr>
              <a:t> Eğitim ve Araştırma Hastanesinin ilk 5 yıl Türk-Sudan ortak işletme modeli ile yönetilmesi ve sonrasında sürdürülebilir bir finans yapısı ile Sudan Hükümeti’ne devredilmesi projesidir. </a:t>
            </a:r>
          </a:p>
          <a:p>
            <a:endParaRPr lang="tr-TR" dirty="0"/>
          </a:p>
        </p:txBody>
      </p:sp>
      <p:sp>
        <p:nvSpPr>
          <p:cNvPr id="4" name="Alt Başlık 3"/>
          <p:cNvSpPr>
            <a:spLocks noGrp="1"/>
          </p:cNvSpPr>
          <p:nvPr>
            <p:ph type="subTitle" idx="1"/>
          </p:nvPr>
        </p:nvSpPr>
        <p:spPr>
          <a:xfrm>
            <a:off x="1371600" y="5301208"/>
            <a:ext cx="6400800" cy="337592"/>
          </a:xfrm>
        </p:spPr>
        <p:txBody>
          <a:bodyPr>
            <a:normAutofit fontScale="62500" lnSpcReduction="20000"/>
          </a:bodyPr>
          <a:lstStyle/>
          <a:p>
            <a:endParaRPr lang="tr-TR" dirty="0"/>
          </a:p>
        </p:txBody>
      </p:sp>
      <p:pic>
        <p:nvPicPr>
          <p:cNvPr id="9" name="11 Resim" descr="Bayrağımız">
            <a:hlinkClick r:id="rId2"/>
          </p:cNvPr>
          <p:cNvPicPr/>
          <p:nvPr/>
        </p:nvPicPr>
        <p:blipFill>
          <a:blip r:embed="rId3" cstate="print"/>
          <a:srcRect/>
          <a:stretch>
            <a:fillRect/>
          </a:stretch>
        </p:blipFill>
        <p:spPr bwMode="auto">
          <a:xfrm>
            <a:off x="2379067" y="412316"/>
            <a:ext cx="684076" cy="396851"/>
          </a:xfrm>
          <a:prstGeom prst="rect">
            <a:avLst/>
          </a:prstGeom>
          <a:noFill/>
          <a:ln w="9525">
            <a:noFill/>
            <a:miter lim="800000"/>
            <a:headEnd/>
            <a:tailEnd/>
          </a:ln>
        </p:spPr>
      </p:pic>
      <p:pic>
        <p:nvPicPr>
          <p:cNvPr id="10" name="Picture 2" descr="C:\Users\Administrator\Desktop\untitled.png"/>
          <p:cNvPicPr>
            <a:picLocks noChangeAspect="1" noChangeArrowheads="1"/>
          </p:cNvPicPr>
          <p:nvPr/>
        </p:nvPicPr>
        <p:blipFill>
          <a:blip r:embed="rId4" cstate="print"/>
          <a:srcRect/>
          <a:stretch>
            <a:fillRect/>
          </a:stretch>
        </p:blipFill>
        <p:spPr bwMode="auto">
          <a:xfrm>
            <a:off x="5964298" y="412316"/>
            <a:ext cx="820089" cy="349505"/>
          </a:xfrm>
          <a:prstGeom prst="rect">
            <a:avLst/>
          </a:prstGeom>
          <a:noFill/>
        </p:spPr>
      </p:pic>
      <p:pic>
        <p:nvPicPr>
          <p:cNvPr id="11" name="Picture 4" descr="http://www.nyalahospital.com/images/image01.jpg"/>
          <p:cNvPicPr>
            <a:picLocks noChangeAspect="1" noChangeArrowheads="1"/>
          </p:cNvPicPr>
          <p:nvPr/>
        </p:nvPicPr>
        <p:blipFill>
          <a:blip r:embed="rId5" cstate="print"/>
          <a:srcRect/>
          <a:stretch>
            <a:fillRect/>
          </a:stretch>
        </p:blipFill>
        <p:spPr bwMode="auto">
          <a:xfrm>
            <a:off x="827584" y="4077072"/>
            <a:ext cx="7704856" cy="2269085"/>
          </a:xfrm>
          <a:prstGeom prst="rect">
            <a:avLst/>
          </a:prstGeom>
          <a:noFill/>
        </p:spPr>
      </p:pic>
      <p:pic>
        <p:nvPicPr>
          <p:cNvPr id="12" name="Picture 5" descr="C:\Users\ufuk.diri\Pictures\Resim1.png"/>
          <p:cNvPicPr>
            <a:picLocks noChangeAspect="1" noChangeArrowheads="1"/>
          </p:cNvPicPr>
          <p:nvPr/>
        </p:nvPicPr>
        <p:blipFill rotWithShape="1">
          <a:blip r:embed="rId6">
            <a:extLst>
              <a:ext uri="{28A0092B-C50C-407E-A947-70E740481C1C}">
                <a14:useLocalDpi xmlns:a14="http://schemas.microsoft.com/office/drawing/2010/main" val="0"/>
              </a:ext>
            </a:extLst>
          </a:blip>
          <a:srcRect l="14597"/>
          <a:stretch/>
        </p:blipFill>
        <p:spPr bwMode="auto">
          <a:xfrm>
            <a:off x="1" y="0"/>
            <a:ext cx="9140824"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Dikdörtgen 12"/>
          <p:cNvSpPr/>
          <p:nvPr/>
        </p:nvSpPr>
        <p:spPr>
          <a:xfrm>
            <a:off x="0" y="332656"/>
            <a:ext cx="7820744" cy="369332"/>
          </a:xfrm>
          <a:prstGeom prst="rect">
            <a:avLst/>
          </a:prstGeom>
        </p:spPr>
        <p:txBody>
          <a:bodyPr wrap="square">
            <a:spAutoFit/>
          </a:bodyPr>
          <a:lstStyle/>
          <a:p>
            <a:pPr algn="ctr"/>
            <a:r>
              <a:rPr lang="tr-TR" b="1" dirty="0" smtClean="0">
                <a:solidFill>
                  <a:schemeClr val="bg1"/>
                </a:solidFill>
                <a:latin typeface="Times New Roman" panose="02020603050405020304" pitchFamily="18" charset="0"/>
                <a:cs typeface="Times New Roman" panose="02020603050405020304" pitchFamily="18" charset="0"/>
              </a:rPr>
              <a:t>SUDAN &amp; TÜRKİYE NYALA EĞİTİM VE ARAŞTIRMA HASTANESİ</a:t>
            </a:r>
            <a:endParaRPr lang="tr-TR" b="1" dirty="0">
              <a:solidFill>
                <a:schemeClr val="bg1"/>
              </a:solidFill>
            </a:endParaRPr>
          </a:p>
        </p:txBody>
      </p:sp>
    </p:spTree>
    <p:extLst>
      <p:ext uri="{BB962C8B-B14F-4D97-AF65-F5344CB8AC3E}">
        <p14:creationId xmlns:p14="http://schemas.microsoft.com/office/powerpoint/2010/main" val="21963014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ufuk.diri\Pictures\Resim1.png"/>
          <p:cNvPicPr>
            <a:picLocks noChangeAspect="1" noChangeArrowheads="1"/>
          </p:cNvPicPr>
          <p:nvPr/>
        </p:nvPicPr>
        <p:blipFill rotWithShape="1">
          <a:blip r:embed="rId2">
            <a:extLst>
              <a:ext uri="{28A0092B-C50C-407E-A947-70E740481C1C}">
                <a14:useLocalDpi xmlns:a14="http://schemas.microsoft.com/office/drawing/2010/main" val="0"/>
              </a:ext>
            </a:extLst>
          </a:blip>
          <a:srcRect l="15970"/>
          <a:stretch/>
        </p:blipFill>
        <p:spPr bwMode="auto">
          <a:xfrm>
            <a:off x="0" y="63334"/>
            <a:ext cx="91440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Başlık 1"/>
          <p:cNvSpPr>
            <a:spLocks noGrp="1"/>
          </p:cNvSpPr>
          <p:nvPr>
            <p:ph type="ctrTitle"/>
          </p:nvPr>
        </p:nvSpPr>
        <p:spPr>
          <a:xfrm>
            <a:off x="683568" y="188640"/>
            <a:ext cx="7772400" cy="811485"/>
          </a:xfrm>
        </p:spPr>
        <p:txBody>
          <a:bodyPr>
            <a:normAutofit/>
          </a:bodyPr>
          <a:lstStyle/>
          <a:p>
            <a:r>
              <a:rPr lang="tr-TR" sz="2000" b="1" dirty="0" smtClean="0">
                <a:solidFill>
                  <a:schemeClr val="bg1"/>
                </a:solidFill>
              </a:rPr>
              <a:t>PROJENİN AMACI</a:t>
            </a:r>
            <a:endParaRPr lang="tr-TR" sz="2000" b="1" dirty="0">
              <a:solidFill>
                <a:schemeClr val="bg1"/>
              </a:solidFill>
            </a:endParaRPr>
          </a:p>
        </p:txBody>
      </p:sp>
      <p:sp>
        <p:nvSpPr>
          <p:cNvPr id="3" name="Alt Başlık 2"/>
          <p:cNvSpPr>
            <a:spLocks noGrp="1"/>
          </p:cNvSpPr>
          <p:nvPr>
            <p:ph type="subTitle" idx="1"/>
          </p:nvPr>
        </p:nvSpPr>
        <p:spPr>
          <a:xfrm>
            <a:off x="539552" y="1844823"/>
            <a:ext cx="7992888" cy="3816425"/>
          </a:xfrm>
        </p:spPr>
        <p:txBody>
          <a:bodyPr>
            <a:normAutofit fontScale="47500" lnSpcReduction="20000"/>
          </a:bodyPr>
          <a:lstStyle/>
          <a:p>
            <a:pPr marL="457200" indent="-457200" algn="just">
              <a:buFont typeface="Wingdings" panose="05000000000000000000" pitchFamily="2" charset="2"/>
              <a:buChar char="ü"/>
              <a:defRPr/>
            </a:pPr>
            <a:r>
              <a:rPr lang="tr-TR" sz="5500" dirty="0">
                <a:solidFill>
                  <a:schemeClr val="tx2">
                    <a:lumMod val="75000"/>
                  </a:schemeClr>
                </a:solidFill>
                <a:latin typeface="Times New Roman" panose="02020603050405020304" pitchFamily="18" charset="0"/>
                <a:cs typeface="Times New Roman" panose="02020603050405020304" pitchFamily="18" charset="0"/>
              </a:rPr>
              <a:t>Sudan sağlık sistemine yetişmiş insan gücü kazandırmak. </a:t>
            </a:r>
            <a:endParaRPr lang="tr-TR" sz="5500" dirty="0" smtClean="0">
              <a:solidFill>
                <a:schemeClr val="tx2">
                  <a:lumMod val="75000"/>
                </a:schemeClr>
              </a:solidFill>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ü"/>
              <a:defRPr/>
            </a:pPr>
            <a:r>
              <a:rPr lang="tr-TR" sz="5500" dirty="0">
                <a:solidFill>
                  <a:schemeClr val="tx2">
                    <a:lumMod val="75000"/>
                  </a:schemeClr>
                </a:solidFill>
                <a:latin typeface="Times New Roman" panose="02020603050405020304" pitchFamily="18" charset="0"/>
                <a:cs typeface="Times New Roman" panose="02020603050405020304" pitchFamily="18" charset="0"/>
              </a:rPr>
              <a:t>Her yıl 50 Sudanlı asistanı eğitim programına almak. </a:t>
            </a:r>
            <a:endParaRPr lang="tr-TR" sz="5500" dirty="0" smtClean="0">
              <a:solidFill>
                <a:schemeClr val="tx2">
                  <a:lumMod val="75000"/>
                </a:schemeClr>
              </a:solidFill>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ü"/>
              <a:defRPr/>
            </a:pPr>
            <a:r>
              <a:rPr lang="tr-TR" sz="5500" dirty="0">
                <a:solidFill>
                  <a:schemeClr val="tx2">
                    <a:lumMod val="75000"/>
                  </a:schemeClr>
                </a:solidFill>
                <a:latin typeface="Times New Roman" panose="02020603050405020304" pitchFamily="18" charset="0"/>
                <a:cs typeface="Times New Roman" panose="02020603050405020304" pitchFamily="18" charset="0"/>
              </a:rPr>
              <a:t>Sudan’da üçüncü basamak modern hastane işletim modelini oluşturmak. </a:t>
            </a:r>
          </a:p>
          <a:p>
            <a:pPr marL="457200" indent="-457200" algn="just">
              <a:buFont typeface="Wingdings" panose="05000000000000000000" pitchFamily="2" charset="2"/>
              <a:buChar char="ü"/>
              <a:defRPr/>
            </a:pPr>
            <a:r>
              <a:rPr lang="tr-TR" sz="5500" dirty="0" smtClean="0">
                <a:solidFill>
                  <a:schemeClr val="tx2">
                    <a:lumMod val="75000"/>
                  </a:schemeClr>
                </a:solidFill>
                <a:latin typeface="Times New Roman" panose="02020603050405020304" pitchFamily="18" charset="0"/>
                <a:cs typeface="Times New Roman" panose="02020603050405020304" pitchFamily="18" charset="0"/>
              </a:rPr>
              <a:t>Bölgede </a:t>
            </a:r>
            <a:r>
              <a:rPr lang="tr-TR" sz="5500" dirty="0">
                <a:solidFill>
                  <a:schemeClr val="tx2">
                    <a:lumMod val="75000"/>
                  </a:schemeClr>
                </a:solidFill>
                <a:latin typeface="Times New Roman" panose="02020603050405020304" pitchFamily="18" charset="0"/>
                <a:cs typeface="Times New Roman" panose="02020603050405020304" pitchFamily="18" charset="0"/>
              </a:rPr>
              <a:t>tedavisi mümkün olmayan hastaların tedavilerinin yerinde yapılmasını sağlamak</a:t>
            </a:r>
            <a:r>
              <a:rPr lang="tr-TR" sz="5500" dirty="0" smtClean="0">
                <a:solidFill>
                  <a:schemeClr val="tx2">
                    <a:lumMod val="75000"/>
                  </a:schemeClr>
                </a:solidFill>
                <a:latin typeface="Times New Roman" panose="02020603050405020304" pitchFamily="18" charset="0"/>
                <a:cs typeface="Times New Roman" panose="02020603050405020304" pitchFamily="18" charset="0"/>
              </a:rPr>
              <a:t>.</a:t>
            </a:r>
            <a:endParaRPr lang="tr-TR" sz="5500" dirty="0">
              <a:solidFill>
                <a:schemeClr val="tx2">
                  <a:lumMod val="75000"/>
                </a:schemeClr>
              </a:solidFill>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ü"/>
              <a:defRPr/>
            </a:pPr>
            <a:r>
              <a:rPr lang="tr-TR" sz="5500" dirty="0" smtClean="0">
                <a:solidFill>
                  <a:schemeClr val="tx2">
                    <a:lumMod val="75000"/>
                  </a:schemeClr>
                </a:solidFill>
                <a:latin typeface="Times New Roman" panose="02020603050405020304" pitchFamily="18" charset="0"/>
                <a:cs typeface="Times New Roman" panose="02020603050405020304" pitchFamily="18" charset="0"/>
              </a:rPr>
              <a:t>Sudan </a:t>
            </a:r>
            <a:r>
              <a:rPr lang="tr-TR" sz="5500" dirty="0">
                <a:solidFill>
                  <a:schemeClr val="tx2">
                    <a:lumMod val="75000"/>
                  </a:schemeClr>
                </a:solidFill>
                <a:latin typeface="Times New Roman" panose="02020603050405020304" pitchFamily="18" charset="0"/>
                <a:cs typeface="Times New Roman" panose="02020603050405020304" pitchFamily="18" charset="0"/>
              </a:rPr>
              <a:t>halkına sürdürülebilir, güvenli ve kaliteli sağlık hizmeti sunmak. </a:t>
            </a:r>
          </a:p>
          <a:p>
            <a:endParaRPr lang="tr-TR" dirty="0"/>
          </a:p>
        </p:txBody>
      </p:sp>
    </p:spTree>
    <p:extLst>
      <p:ext uri="{BB962C8B-B14F-4D97-AF65-F5344CB8AC3E}">
        <p14:creationId xmlns:p14="http://schemas.microsoft.com/office/powerpoint/2010/main" val="38238567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5" descr="C:\Users\ufuk.diri\Pictures\Resim1.png"/>
          <p:cNvPicPr>
            <a:picLocks noChangeAspect="1" noChangeArrowheads="1"/>
          </p:cNvPicPr>
          <p:nvPr/>
        </p:nvPicPr>
        <p:blipFill rotWithShape="1">
          <a:blip r:embed="rId2">
            <a:extLst>
              <a:ext uri="{28A0092B-C50C-407E-A947-70E740481C1C}">
                <a14:useLocalDpi xmlns:a14="http://schemas.microsoft.com/office/drawing/2010/main" val="0"/>
              </a:ext>
            </a:extLst>
          </a:blip>
          <a:srcRect l="15350"/>
          <a:stretch/>
        </p:blipFill>
        <p:spPr bwMode="auto">
          <a:xfrm>
            <a:off x="0" y="63334"/>
            <a:ext cx="91440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3 Tablo"/>
          <p:cNvGraphicFramePr>
            <a:graphicFrameLocks noGrp="1"/>
          </p:cNvGraphicFramePr>
          <p:nvPr>
            <p:extLst>
              <p:ext uri="{D42A27DB-BD31-4B8C-83A1-F6EECF244321}">
                <p14:modId xmlns:p14="http://schemas.microsoft.com/office/powerpoint/2010/main" val="607476492"/>
              </p:ext>
            </p:extLst>
          </p:nvPr>
        </p:nvGraphicFramePr>
        <p:xfrm>
          <a:off x="467544" y="2636913"/>
          <a:ext cx="8064896" cy="3366714"/>
        </p:xfrm>
        <a:graphic>
          <a:graphicData uri="http://schemas.openxmlformats.org/drawingml/2006/table">
            <a:tbl>
              <a:tblPr firstRow="1" bandRow="1">
                <a:tableStyleId>{5C22544A-7EE6-4342-B048-85BDC9FD1C3A}</a:tableStyleId>
              </a:tblPr>
              <a:tblGrid>
                <a:gridCol w="1440160"/>
                <a:gridCol w="1440160"/>
                <a:gridCol w="1901011"/>
                <a:gridCol w="1856148"/>
                <a:gridCol w="1427417"/>
              </a:tblGrid>
              <a:tr h="452950">
                <a:tc>
                  <a:txBody>
                    <a:bodyPr/>
                    <a:lstStyle/>
                    <a:p>
                      <a:pPr algn="ctr"/>
                      <a:endParaRPr lang="tr-TR" dirty="0"/>
                    </a:p>
                  </a:txBody>
                  <a:tcPr>
                    <a:solidFill>
                      <a:schemeClr val="accent3"/>
                    </a:solidFill>
                  </a:tcPr>
                </a:tc>
                <a:tc gridSpan="4">
                  <a:txBody>
                    <a:bodyPr/>
                    <a:lstStyle/>
                    <a:p>
                      <a:pPr algn="ctr"/>
                      <a:r>
                        <a:rPr lang="tr-TR" dirty="0" smtClean="0">
                          <a:solidFill>
                            <a:schemeClr val="tx1"/>
                          </a:solidFill>
                        </a:rPr>
                        <a:t>PROJE FİNANS KAYNAKLARI (5 YILLIK)</a:t>
                      </a:r>
                      <a:endParaRPr lang="tr-TR" dirty="0">
                        <a:solidFill>
                          <a:schemeClr val="tx1"/>
                        </a:solidFill>
                      </a:endParaRPr>
                    </a:p>
                  </a:txBody>
                  <a:tcPr>
                    <a:solidFill>
                      <a:schemeClr val="accent3"/>
                    </a:solidFill>
                  </a:tcPr>
                </a:tc>
                <a:tc hMerge="1">
                  <a:txBody>
                    <a:bodyPr/>
                    <a:lstStyle/>
                    <a:p>
                      <a:endParaRPr lang="tr-TR" dirty="0"/>
                    </a:p>
                  </a:txBody>
                  <a:tcPr/>
                </a:tc>
                <a:tc hMerge="1">
                  <a:txBody>
                    <a:bodyPr/>
                    <a:lstStyle/>
                    <a:p>
                      <a:pPr algn="ctr"/>
                      <a:endParaRPr lang="tr-TR" dirty="0"/>
                    </a:p>
                  </a:txBody>
                  <a:tcPr anchor="ctr"/>
                </a:tc>
                <a:tc hMerge="1">
                  <a:txBody>
                    <a:bodyPr/>
                    <a:lstStyle/>
                    <a:p>
                      <a:pPr algn="ctr"/>
                      <a:endParaRPr lang="tr-TR" dirty="0"/>
                    </a:p>
                  </a:txBody>
                  <a:tcPr anchor="ctr"/>
                </a:tc>
              </a:tr>
              <a:tr h="278779">
                <a:tc>
                  <a:txBody>
                    <a:bodyPr/>
                    <a:lstStyle/>
                    <a:p>
                      <a:pPr algn="ctr" fontAlgn="b"/>
                      <a:endParaRPr lang="tr-TR" sz="1200" b="1" i="0" u="none" strike="noStrike" dirty="0">
                        <a:solidFill>
                          <a:srgbClr val="000000"/>
                        </a:solidFill>
                        <a:latin typeface="+mn-lt"/>
                      </a:endParaRPr>
                    </a:p>
                  </a:txBody>
                  <a:tcPr marL="0" marR="0" marT="0" marB="0" anchor="ctr">
                    <a:solidFill>
                      <a:schemeClr val="accent3">
                        <a:lumMod val="40000"/>
                        <a:lumOff val="60000"/>
                      </a:schemeClr>
                    </a:solidFill>
                  </a:tcPr>
                </a:tc>
                <a:tc>
                  <a:txBody>
                    <a:bodyPr/>
                    <a:lstStyle/>
                    <a:p>
                      <a:pPr algn="ctr" fontAlgn="b"/>
                      <a:r>
                        <a:rPr lang="tr-TR" sz="1200" b="1" i="0" u="none" strike="noStrike" dirty="0">
                          <a:solidFill>
                            <a:srgbClr val="000000"/>
                          </a:solidFill>
                          <a:latin typeface="+mn-lt"/>
                        </a:rPr>
                        <a:t> KAYNAK  </a:t>
                      </a:r>
                    </a:p>
                  </a:txBody>
                  <a:tcPr marL="0" marR="0" marT="0" marB="0" anchor="ctr">
                    <a:solidFill>
                      <a:schemeClr val="accent3">
                        <a:lumMod val="40000"/>
                        <a:lumOff val="60000"/>
                      </a:schemeClr>
                    </a:solidFill>
                  </a:tcPr>
                </a:tc>
                <a:tc>
                  <a:txBody>
                    <a:bodyPr/>
                    <a:lstStyle/>
                    <a:p>
                      <a:pPr algn="ctr" fontAlgn="b"/>
                      <a:r>
                        <a:rPr lang="tr-TR" sz="1200" b="1" i="0" u="none" strike="noStrike" dirty="0">
                          <a:solidFill>
                            <a:srgbClr val="000000"/>
                          </a:solidFill>
                          <a:latin typeface="+mn-lt"/>
                        </a:rPr>
                        <a:t> </a:t>
                      </a:r>
                      <a:r>
                        <a:rPr lang="tr-TR" sz="1200" b="1" i="0" u="none" strike="noStrike" dirty="0" smtClean="0">
                          <a:solidFill>
                            <a:srgbClr val="000000"/>
                          </a:solidFill>
                          <a:latin typeface="+mn-lt"/>
                        </a:rPr>
                        <a:t>KULLANIM</a:t>
                      </a:r>
                      <a:r>
                        <a:rPr lang="tr-TR" sz="1200" b="1" i="0" u="none" strike="noStrike" baseline="0" dirty="0" smtClean="0">
                          <a:solidFill>
                            <a:srgbClr val="000000"/>
                          </a:solidFill>
                          <a:latin typeface="+mn-lt"/>
                        </a:rPr>
                        <a:t> </a:t>
                      </a:r>
                      <a:r>
                        <a:rPr lang="tr-TR" sz="1200" b="1" i="0" u="none" strike="noStrike" dirty="0" smtClean="0">
                          <a:solidFill>
                            <a:srgbClr val="000000"/>
                          </a:solidFill>
                          <a:latin typeface="+mn-lt"/>
                        </a:rPr>
                        <a:t>ALANI  </a:t>
                      </a:r>
                      <a:endParaRPr lang="tr-TR" sz="1200" b="1" i="0" u="none" strike="noStrike" dirty="0">
                        <a:solidFill>
                          <a:srgbClr val="000000"/>
                        </a:solidFill>
                        <a:latin typeface="+mn-lt"/>
                      </a:endParaRPr>
                    </a:p>
                  </a:txBody>
                  <a:tcPr marL="0" marR="0" marT="0" marB="0" anchor="ctr">
                    <a:solidFill>
                      <a:schemeClr val="accent3">
                        <a:lumMod val="40000"/>
                        <a:lumOff val="60000"/>
                      </a:schemeClr>
                    </a:solidFill>
                  </a:tcPr>
                </a:tc>
                <a:tc>
                  <a:txBody>
                    <a:bodyPr/>
                    <a:lstStyle/>
                    <a:p>
                      <a:pPr algn="ctr" fontAlgn="b"/>
                      <a:r>
                        <a:rPr lang="tr-TR" sz="1200" b="1" i="0" u="none" strike="noStrike" dirty="0">
                          <a:solidFill>
                            <a:srgbClr val="000000"/>
                          </a:solidFill>
                          <a:latin typeface="+mn-lt"/>
                        </a:rPr>
                        <a:t> MİKTAR ($) </a:t>
                      </a:r>
                    </a:p>
                  </a:txBody>
                  <a:tcPr marL="0" marR="0" marT="0" marB="0" anchor="ctr">
                    <a:solidFill>
                      <a:schemeClr val="accent3">
                        <a:lumMod val="40000"/>
                        <a:lumOff val="60000"/>
                      </a:schemeClr>
                    </a:solidFill>
                  </a:tcPr>
                </a:tc>
                <a:tc>
                  <a:txBody>
                    <a:bodyPr/>
                    <a:lstStyle/>
                    <a:p>
                      <a:pPr algn="ctr" fontAlgn="b"/>
                      <a:r>
                        <a:rPr lang="tr-TR" sz="1200" b="1" i="0" u="none" strike="noStrike" dirty="0">
                          <a:solidFill>
                            <a:srgbClr val="000000"/>
                          </a:solidFill>
                          <a:latin typeface="+mn-lt"/>
                        </a:rPr>
                        <a:t> </a:t>
                      </a:r>
                      <a:r>
                        <a:rPr lang="tr-TR" sz="1200" b="1" i="0" u="none" strike="noStrike" dirty="0" smtClean="0">
                          <a:solidFill>
                            <a:srgbClr val="000000"/>
                          </a:solidFill>
                          <a:latin typeface="+mn-lt"/>
                        </a:rPr>
                        <a:t>ORAN </a:t>
                      </a:r>
                      <a:r>
                        <a:rPr lang="tr-TR" sz="1200" b="1" i="0" u="none" strike="noStrike" dirty="0">
                          <a:solidFill>
                            <a:srgbClr val="000000"/>
                          </a:solidFill>
                          <a:latin typeface="+mn-lt"/>
                        </a:rPr>
                        <a:t>(%) </a:t>
                      </a:r>
                    </a:p>
                  </a:txBody>
                  <a:tcPr marL="0" marR="0" marT="0" marB="0" anchor="ctr">
                    <a:solidFill>
                      <a:schemeClr val="accent3">
                        <a:lumMod val="40000"/>
                        <a:lumOff val="60000"/>
                      </a:schemeClr>
                    </a:solidFill>
                  </a:tcPr>
                </a:tc>
              </a:tr>
              <a:tr h="452950">
                <a:tc rowSpan="3">
                  <a:txBody>
                    <a:bodyPr/>
                    <a:lstStyle/>
                    <a:p>
                      <a:pPr algn="l" fontAlgn="b"/>
                      <a:endParaRPr lang="tr-TR" sz="1400" b="1" i="0" u="none" strike="noStrike" dirty="0">
                        <a:solidFill>
                          <a:srgbClr val="000000"/>
                        </a:solidFill>
                        <a:latin typeface="+mn-lt"/>
                      </a:endParaRPr>
                    </a:p>
                  </a:txBody>
                  <a:tcPr marL="0" marR="0" marT="0" marB="0" anchor="b">
                    <a:solidFill>
                      <a:schemeClr val="accent3">
                        <a:lumMod val="40000"/>
                        <a:lumOff val="60000"/>
                      </a:schemeClr>
                    </a:solidFill>
                  </a:tcPr>
                </a:tc>
                <a:tc>
                  <a:txBody>
                    <a:bodyPr/>
                    <a:lstStyle/>
                    <a:p>
                      <a:pPr algn="l" fontAlgn="b"/>
                      <a:r>
                        <a:rPr lang="tr-TR" sz="1400" b="1" i="0" u="none" strike="noStrike" dirty="0" smtClean="0">
                          <a:solidFill>
                            <a:srgbClr val="000000"/>
                          </a:solidFill>
                          <a:latin typeface="+mn-lt"/>
                        </a:rPr>
                        <a:t>TÜRKİYE</a:t>
                      </a:r>
                      <a:endParaRPr lang="tr-TR" sz="1400" b="1" i="0" u="none" strike="noStrike" dirty="0">
                        <a:solidFill>
                          <a:srgbClr val="000000"/>
                        </a:solidFill>
                        <a:latin typeface="+mn-lt"/>
                      </a:endParaRPr>
                    </a:p>
                  </a:txBody>
                  <a:tcPr marL="0" marR="0" marT="0" marB="0" anchor="b">
                    <a:solidFill>
                      <a:schemeClr val="accent3">
                        <a:lumMod val="40000"/>
                        <a:lumOff val="60000"/>
                      </a:schemeClr>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tr-TR" sz="1800" b="1" i="0" u="none" strike="noStrike" dirty="0" smtClean="0">
                          <a:solidFill>
                            <a:srgbClr val="000000"/>
                          </a:solidFill>
                          <a:latin typeface="+mn-lt"/>
                        </a:rPr>
                        <a:t>  </a:t>
                      </a:r>
                      <a:endParaRPr lang="tr-TR" sz="1800" b="0" i="0" u="none" strike="noStrike" dirty="0">
                        <a:solidFill>
                          <a:srgbClr val="000000"/>
                        </a:solidFill>
                        <a:latin typeface="+mn-lt"/>
                      </a:endParaRPr>
                    </a:p>
                  </a:txBody>
                  <a:tcPr marL="0" marR="0" marT="0" marB="0" anchor="ctr">
                    <a:solidFill>
                      <a:schemeClr val="accent3">
                        <a:lumMod val="40000"/>
                        <a:lumOff val="60000"/>
                      </a:schemeClr>
                    </a:solidFill>
                  </a:tcPr>
                </a:tc>
                <a:tc>
                  <a:txBody>
                    <a:bodyPr/>
                    <a:lstStyle/>
                    <a:p>
                      <a:pPr algn="r" fontAlgn="b"/>
                      <a:r>
                        <a:rPr lang="tr-TR" sz="1200" b="1" i="0" u="none" strike="noStrike" dirty="0">
                          <a:latin typeface="Arial Tur"/>
                        </a:rPr>
                        <a:t>                                    </a:t>
                      </a:r>
                      <a:r>
                        <a:rPr lang="tr-TR" sz="1200" b="1" i="0" u="none" strike="noStrike" kern="1200" dirty="0" smtClean="0">
                          <a:solidFill>
                            <a:srgbClr val="C00000"/>
                          </a:solidFill>
                          <a:latin typeface="+mn-lt"/>
                          <a:ea typeface="+mn-ea"/>
                          <a:cs typeface="+mn-cs"/>
                        </a:rPr>
                        <a:t>58.595.141</a:t>
                      </a:r>
                      <a:endParaRPr lang="tr-TR" sz="1200" b="1" i="0" u="none" strike="noStrike" kern="1200" dirty="0">
                        <a:solidFill>
                          <a:srgbClr val="C00000"/>
                        </a:solidFill>
                        <a:latin typeface="+mn-lt"/>
                        <a:ea typeface="+mn-ea"/>
                        <a:cs typeface="+mn-cs"/>
                      </a:endParaRPr>
                    </a:p>
                  </a:txBody>
                  <a:tcPr marL="0" marR="0" marT="0" marB="0" anchor="b">
                    <a:solidFill>
                      <a:schemeClr val="accent3">
                        <a:lumMod val="40000"/>
                        <a:lumOff val="60000"/>
                      </a:schemeClr>
                    </a:solidFill>
                  </a:tcPr>
                </a:tc>
                <a:tc>
                  <a:txBody>
                    <a:bodyPr/>
                    <a:lstStyle/>
                    <a:p>
                      <a:pPr algn="r" fontAlgn="b"/>
                      <a:r>
                        <a:rPr lang="tr-TR" sz="1200" b="1" i="0" u="none" strike="noStrike" kern="1200" dirty="0" smtClean="0">
                          <a:solidFill>
                            <a:srgbClr val="C00000"/>
                          </a:solidFill>
                          <a:latin typeface="+mn-lt"/>
                          <a:ea typeface="+mn-ea"/>
                          <a:cs typeface="+mn-cs"/>
                        </a:rPr>
                        <a:t>60%</a:t>
                      </a:r>
                      <a:endParaRPr lang="tr-TR" sz="1200" b="1" i="0" u="none" strike="noStrike" kern="1200" dirty="0">
                        <a:solidFill>
                          <a:srgbClr val="C00000"/>
                        </a:solidFill>
                        <a:latin typeface="+mn-lt"/>
                        <a:ea typeface="+mn-ea"/>
                        <a:cs typeface="+mn-cs"/>
                      </a:endParaRPr>
                    </a:p>
                  </a:txBody>
                  <a:tcPr marL="0" marR="0" marT="0" marB="0" anchor="b">
                    <a:solidFill>
                      <a:schemeClr val="accent3">
                        <a:lumMod val="40000"/>
                        <a:lumOff val="60000"/>
                      </a:schemeClr>
                    </a:solidFill>
                  </a:tcPr>
                </a:tc>
              </a:tr>
              <a:tr h="278779">
                <a:tc vMerge="1">
                  <a:txBody>
                    <a:bodyPr/>
                    <a:lstStyle/>
                    <a:p>
                      <a:pPr algn="r" fontAlgn="b"/>
                      <a:endParaRPr lang="tr-TR" sz="1200" b="0" i="0" u="none" strike="noStrike" dirty="0">
                        <a:solidFill>
                          <a:srgbClr val="000000"/>
                        </a:solidFill>
                        <a:latin typeface="+mn-lt"/>
                      </a:endParaRPr>
                    </a:p>
                  </a:txBody>
                  <a:tcPr marL="0" marR="0" marT="0" marB="0" anchor="b">
                    <a:solidFill>
                      <a:schemeClr val="accent3">
                        <a:lumMod val="40000"/>
                        <a:lumOff val="60000"/>
                      </a:schemeClr>
                    </a:solidFill>
                  </a:tcPr>
                </a:tc>
                <a:tc>
                  <a:txBody>
                    <a:bodyPr/>
                    <a:lstStyle/>
                    <a:p>
                      <a:pPr algn="r" fontAlgn="b"/>
                      <a:r>
                        <a:rPr lang="tr-TR" sz="1200" b="0" i="0" u="none" strike="noStrike" dirty="0">
                          <a:solidFill>
                            <a:schemeClr val="tx1"/>
                          </a:solidFill>
                          <a:latin typeface="+mn-lt"/>
                        </a:rPr>
                        <a:t> TİKA  </a:t>
                      </a:r>
                    </a:p>
                  </a:txBody>
                  <a:tcPr marL="0" marR="0" marT="0" marB="0" anchor="b">
                    <a:solidFill>
                      <a:schemeClr val="accent3">
                        <a:lumMod val="40000"/>
                        <a:lumOff val="60000"/>
                      </a:schemeClr>
                    </a:solidFill>
                  </a:tcPr>
                </a:tc>
                <a:tc>
                  <a:txBody>
                    <a:bodyPr/>
                    <a:lstStyle/>
                    <a:p>
                      <a:pPr algn="r" fontAlgn="b"/>
                      <a:r>
                        <a:rPr lang="tr-TR" sz="1200" b="0" i="0" u="none" strike="noStrike" dirty="0">
                          <a:solidFill>
                            <a:schemeClr val="tx1"/>
                          </a:solidFill>
                          <a:latin typeface="+mn-lt"/>
                        </a:rPr>
                        <a:t> İşletme Giderleri </a:t>
                      </a:r>
                    </a:p>
                  </a:txBody>
                  <a:tcPr marL="0" marR="0" marT="0" marB="0" anchor="b">
                    <a:solidFill>
                      <a:schemeClr val="accent3">
                        <a:lumMod val="40000"/>
                        <a:lumOff val="60000"/>
                      </a:schemeClr>
                    </a:solidFill>
                  </a:tcPr>
                </a:tc>
                <a:tc>
                  <a:txBody>
                    <a:bodyPr/>
                    <a:lstStyle/>
                    <a:p>
                      <a:pPr algn="r" fontAlgn="b"/>
                      <a:r>
                        <a:rPr lang="tr-TR" sz="1200" b="0" i="0" u="none" strike="noStrike" kern="1200" dirty="0" smtClean="0">
                          <a:solidFill>
                            <a:schemeClr val="tx1"/>
                          </a:solidFill>
                          <a:latin typeface="+mn-lt"/>
                          <a:ea typeface="+mn-ea"/>
                          <a:cs typeface="+mn-cs"/>
                        </a:rPr>
                        <a:t>25.480.541 </a:t>
                      </a:r>
                      <a:endParaRPr lang="tr-TR" sz="1200" b="0" i="0" u="none" strike="noStrike" kern="1200" dirty="0">
                        <a:solidFill>
                          <a:schemeClr val="tx1"/>
                        </a:solidFill>
                        <a:latin typeface="+mn-lt"/>
                        <a:ea typeface="+mn-ea"/>
                        <a:cs typeface="+mn-cs"/>
                      </a:endParaRPr>
                    </a:p>
                  </a:txBody>
                  <a:tcPr marL="0" marR="0" marT="0" marB="0" anchor="ctr">
                    <a:solidFill>
                      <a:schemeClr val="accent3">
                        <a:lumMod val="40000"/>
                        <a:lumOff val="60000"/>
                      </a:schemeClr>
                    </a:solidFill>
                  </a:tcPr>
                </a:tc>
                <a:tc>
                  <a:txBody>
                    <a:bodyPr/>
                    <a:lstStyle/>
                    <a:p>
                      <a:pPr algn="r" fontAlgn="b"/>
                      <a:r>
                        <a:rPr lang="tr-TR" sz="1200" b="0" i="0" u="none" strike="noStrike" kern="1200" dirty="0" smtClean="0">
                          <a:solidFill>
                            <a:schemeClr val="tx1"/>
                          </a:solidFill>
                          <a:latin typeface="+mn-lt"/>
                          <a:ea typeface="+mn-ea"/>
                          <a:cs typeface="+mn-cs"/>
                        </a:rPr>
                        <a:t>26%</a:t>
                      </a:r>
                    </a:p>
                  </a:txBody>
                  <a:tcPr marL="0" marR="0" marT="0" marB="0" anchor="b">
                    <a:solidFill>
                      <a:schemeClr val="accent3">
                        <a:lumMod val="40000"/>
                        <a:lumOff val="60000"/>
                      </a:schemeClr>
                    </a:solidFill>
                  </a:tcPr>
                </a:tc>
              </a:tr>
              <a:tr h="278779">
                <a:tc vMerge="1">
                  <a:txBody>
                    <a:bodyPr/>
                    <a:lstStyle/>
                    <a:p>
                      <a:pPr algn="r" fontAlgn="b"/>
                      <a:endParaRPr lang="tr-TR" sz="1200" b="0" i="0" u="none" strike="noStrike" dirty="0">
                        <a:solidFill>
                          <a:srgbClr val="000000"/>
                        </a:solidFill>
                        <a:latin typeface="+mn-lt"/>
                      </a:endParaRPr>
                    </a:p>
                  </a:txBody>
                  <a:tcPr marL="0" marR="0" marT="0" marB="0" anchor="b">
                    <a:solidFill>
                      <a:schemeClr val="accent3">
                        <a:lumMod val="40000"/>
                        <a:lumOff val="60000"/>
                      </a:schemeClr>
                    </a:solidFill>
                  </a:tcPr>
                </a:tc>
                <a:tc>
                  <a:txBody>
                    <a:bodyPr/>
                    <a:lstStyle/>
                    <a:p>
                      <a:pPr algn="r" fontAlgn="b"/>
                      <a:r>
                        <a:rPr lang="tr-TR" sz="1200" b="0" i="0" u="none" strike="noStrike" dirty="0">
                          <a:solidFill>
                            <a:schemeClr val="tx1"/>
                          </a:solidFill>
                          <a:latin typeface="+mn-lt"/>
                        </a:rPr>
                        <a:t> Sağlık Bakanlığı  </a:t>
                      </a:r>
                    </a:p>
                  </a:txBody>
                  <a:tcPr marL="0" marR="0" marT="0" marB="0" anchor="b">
                    <a:solidFill>
                      <a:schemeClr val="accent3">
                        <a:lumMod val="40000"/>
                        <a:lumOff val="60000"/>
                      </a:schemeClr>
                    </a:solidFill>
                  </a:tcPr>
                </a:tc>
                <a:tc>
                  <a:txBody>
                    <a:bodyPr/>
                    <a:lstStyle/>
                    <a:p>
                      <a:pPr algn="r" fontAlgn="b"/>
                      <a:r>
                        <a:rPr lang="tr-TR" sz="1200" b="0" i="0" u="none" strike="noStrike" dirty="0" smtClean="0">
                          <a:solidFill>
                            <a:schemeClr val="tx1"/>
                          </a:solidFill>
                          <a:latin typeface="+mn-lt"/>
                        </a:rPr>
                        <a:t> </a:t>
                      </a:r>
                      <a:r>
                        <a:rPr lang="tr-TR" sz="1200" b="0" i="0" u="none" strike="noStrike" dirty="0">
                          <a:solidFill>
                            <a:schemeClr val="tx1"/>
                          </a:solidFill>
                          <a:latin typeface="+mn-lt"/>
                        </a:rPr>
                        <a:t>Personel Giderleri </a:t>
                      </a:r>
                    </a:p>
                  </a:txBody>
                  <a:tcPr marL="0" marR="0" marT="0" marB="0" anchor="b">
                    <a:solidFill>
                      <a:schemeClr val="accent3">
                        <a:lumMod val="40000"/>
                        <a:lumOff val="60000"/>
                      </a:schemeClr>
                    </a:solidFill>
                  </a:tcPr>
                </a:tc>
                <a:tc>
                  <a:txBody>
                    <a:bodyPr/>
                    <a:lstStyle/>
                    <a:p>
                      <a:pPr algn="r" fontAlgn="b"/>
                      <a:r>
                        <a:rPr lang="tr-TR" sz="1200" b="0" i="0" u="none" strike="noStrike" kern="1200" dirty="0" smtClean="0">
                          <a:solidFill>
                            <a:schemeClr val="tx1"/>
                          </a:solidFill>
                          <a:latin typeface="+mn-lt"/>
                          <a:ea typeface="+mn-ea"/>
                          <a:cs typeface="+mn-cs"/>
                        </a:rPr>
                        <a:t>33.114.600 </a:t>
                      </a:r>
                      <a:endParaRPr lang="tr-TR" sz="1200" b="0" i="0" u="none" strike="noStrike" kern="1200" dirty="0">
                        <a:solidFill>
                          <a:schemeClr val="tx1"/>
                        </a:solidFill>
                        <a:latin typeface="+mn-lt"/>
                        <a:ea typeface="+mn-ea"/>
                        <a:cs typeface="+mn-cs"/>
                      </a:endParaRPr>
                    </a:p>
                  </a:txBody>
                  <a:tcPr marL="0" marR="0" marT="0" marB="0" anchor="ctr">
                    <a:solidFill>
                      <a:schemeClr val="accent3">
                        <a:lumMod val="40000"/>
                        <a:lumOff val="60000"/>
                      </a:schemeClr>
                    </a:solidFill>
                  </a:tcPr>
                </a:tc>
                <a:tc>
                  <a:txBody>
                    <a:bodyPr/>
                    <a:lstStyle/>
                    <a:p>
                      <a:pPr algn="r" fontAlgn="b"/>
                      <a:r>
                        <a:rPr lang="tr-TR" sz="1200" b="0" i="0" u="none" strike="noStrike" kern="1200" dirty="0" smtClean="0">
                          <a:solidFill>
                            <a:schemeClr val="tx1"/>
                          </a:solidFill>
                          <a:latin typeface="+mn-lt"/>
                          <a:ea typeface="+mn-ea"/>
                          <a:cs typeface="+mn-cs"/>
                        </a:rPr>
                        <a:t>34%</a:t>
                      </a:r>
                    </a:p>
                  </a:txBody>
                  <a:tcPr marL="0" marR="0" marT="0" marB="0" anchor="b">
                    <a:solidFill>
                      <a:schemeClr val="accent3">
                        <a:lumMod val="40000"/>
                        <a:lumOff val="60000"/>
                      </a:schemeClr>
                    </a:solidFill>
                  </a:tcPr>
                </a:tc>
              </a:tr>
              <a:tr h="452950">
                <a:tc rowSpan="3">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tr-TR" sz="1400" b="0" i="0" u="none" strike="noStrike" dirty="0">
                        <a:solidFill>
                          <a:srgbClr val="000000"/>
                        </a:solidFill>
                        <a:latin typeface="+mn-lt"/>
                      </a:endParaRPr>
                    </a:p>
                  </a:txBody>
                  <a:tcPr marL="0" marR="0" marT="0" marB="0" anchor="b">
                    <a:solidFill>
                      <a:schemeClr val="accent3">
                        <a:lumMod val="40000"/>
                        <a:lumOff val="60000"/>
                      </a:schemeClr>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tr-TR" sz="1400" b="1" i="0" u="none" strike="noStrike" dirty="0">
                          <a:solidFill>
                            <a:srgbClr val="000000"/>
                          </a:solidFill>
                          <a:latin typeface="+mn-lt"/>
                        </a:rPr>
                        <a:t> </a:t>
                      </a:r>
                      <a:r>
                        <a:rPr lang="tr-TR" sz="1400" b="1" i="0" u="none" strike="noStrike" dirty="0" smtClean="0">
                          <a:solidFill>
                            <a:srgbClr val="000000"/>
                          </a:solidFill>
                          <a:latin typeface="+mn-lt"/>
                        </a:rPr>
                        <a:t>SUDAN </a:t>
                      </a:r>
                      <a:r>
                        <a:rPr lang="tr-TR" sz="1400" b="0" i="0" u="none" strike="noStrike" dirty="0" smtClean="0">
                          <a:solidFill>
                            <a:srgbClr val="000000"/>
                          </a:solidFill>
                          <a:latin typeface="+mn-lt"/>
                        </a:rPr>
                        <a:t> </a:t>
                      </a:r>
                      <a:endParaRPr lang="tr-TR" sz="1400" b="0" i="0" u="none" strike="noStrike" dirty="0">
                        <a:solidFill>
                          <a:srgbClr val="000000"/>
                        </a:solidFill>
                        <a:latin typeface="+mn-lt"/>
                      </a:endParaRPr>
                    </a:p>
                  </a:txBody>
                  <a:tcPr marL="0" marR="0" marT="0" marB="0" anchor="b">
                    <a:solidFill>
                      <a:schemeClr val="accent3">
                        <a:lumMod val="40000"/>
                        <a:lumOff val="60000"/>
                      </a:schemeClr>
                    </a:solidFill>
                  </a:tcPr>
                </a:tc>
                <a:tc>
                  <a:txBody>
                    <a:bodyPr/>
                    <a:lstStyle/>
                    <a:p>
                      <a:pPr algn="l" fontAlgn="b"/>
                      <a:endParaRPr lang="tr-TR" sz="1800" b="0" i="0" u="none" strike="noStrike" dirty="0">
                        <a:solidFill>
                          <a:srgbClr val="000000"/>
                        </a:solidFill>
                        <a:latin typeface="+mn-lt"/>
                      </a:endParaRPr>
                    </a:p>
                  </a:txBody>
                  <a:tcPr marL="0" marR="0" marT="0" marB="0" anchor="b">
                    <a:solidFill>
                      <a:schemeClr val="accent3">
                        <a:lumMod val="40000"/>
                        <a:lumOff val="60000"/>
                      </a:schemeClr>
                    </a:solidFill>
                  </a:tcPr>
                </a:tc>
                <a:tc>
                  <a:txBody>
                    <a:bodyPr/>
                    <a:lstStyle/>
                    <a:p>
                      <a:pPr algn="r" fontAlgn="b"/>
                      <a:r>
                        <a:rPr lang="tr-TR" sz="1200" b="1" i="0" u="none" strike="noStrike" dirty="0">
                          <a:latin typeface="Arial Tur"/>
                        </a:rPr>
                        <a:t>                                    </a:t>
                      </a:r>
                      <a:r>
                        <a:rPr lang="tr-TR" sz="1200" b="1" i="0" u="none" strike="noStrike" kern="1200" dirty="0">
                          <a:solidFill>
                            <a:srgbClr val="C00000"/>
                          </a:solidFill>
                          <a:latin typeface="+mn-lt"/>
                          <a:ea typeface="+mn-ea"/>
                          <a:cs typeface="+mn-cs"/>
                        </a:rPr>
                        <a:t>19.439.000 </a:t>
                      </a:r>
                    </a:p>
                  </a:txBody>
                  <a:tcPr marL="0" marR="0" marT="0" marB="0" anchor="b">
                    <a:solidFill>
                      <a:schemeClr val="accent3">
                        <a:lumMod val="40000"/>
                        <a:lumOff val="60000"/>
                      </a:schemeClr>
                    </a:solidFill>
                  </a:tcPr>
                </a:tc>
                <a:tc>
                  <a:txBody>
                    <a:bodyPr/>
                    <a:lstStyle/>
                    <a:p>
                      <a:pPr marL="0" algn="r" defTabSz="914400" rtl="0" eaLnBrk="1" fontAlgn="b" latinLnBrk="0" hangingPunct="1"/>
                      <a:r>
                        <a:rPr lang="tr-TR" sz="1200" b="1" i="0" u="none" strike="noStrike" kern="1200" dirty="0" smtClean="0">
                          <a:solidFill>
                            <a:srgbClr val="C00000"/>
                          </a:solidFill>
                          <a:latin typeface="+mn-lt"/>
                          <a:ea typeface="+mn-ea"/>
                          <a:cs typeface="+mn-cs"/>
                        </a:rPr>
                        <a:t>20%</a:t>
                      </a:r>
                      <a:endParaRPr lang="tr-TR" sz="1200" b="1" i="0" u="none" strike="noStrike" kern="1200" dirty="0">
                        <a:solidFill>
                          <a:srgbClr val="C00000"/>
                        </a:solidFill>
                        <a:latin typeface="+mn-lt"/>
                        <a:ea typeface="+mn-ea"/>
                        <a:cs typeface="+mn-cs"/>
                      </a:endParaRPr>
                    </a:p>
                  </a:txBody>
                  <a:tcPr marL="0" marR="0" marT="0" marB="0" anchor="b">
                    <a:solidFill>
                      <a:schemeClr val="accent3">
                        <a:lumMod val="40000"/>
                        <a:lumOff val="60000"/>
                      </a:schemeClr>
                    </a:solidFill>
                  </a:tcPr>
                </a:tc>
              </a:tr>
              <a:tr h="301665">
                <a:tc vMerge="1">
                  <a:txBody>
                    <a:bodyPr/>
                    <a:lstStyle/>
                    <a:p>
                      <a:pPr algn="r" fontAlgn="b"/>
                      <a:endParaRPr lang="tr-TR" sz="1200" b="0" i="0" u="none" strike="noStrike" dirty="0">
                        <a:solidFill>
                          <a:srgbClr val="000000"/>
                        </a:solidFill>
                        <a:latin typeface="+mn-lt"/>
                      </a:endParaRPr>
                    </a:p>
                  </a:txBody>
                  <a:tcPr marL="0" marR="0" marT="0" marB="0" anchor="b">
                    <a:solidFill>
                      <a:schemeClr val="accent3">
                        <a:lumMod val="40000"/>
                        <a:lumOff val="60000"/>
                      </a:schemeClr>
                    </a:solidFill>
                  </a:tcPr>
                </a:tc>
                <a:tc>
                  <a:txBody>
                    <a:bodyPr/>
                    <a:lstStyle/>
                    <a:p>
                      <a:pPr algn="r" fontAlgn="b"/>
                      <a:r>
                        <a:rPr lang="tr-TR" sz="1200" b="0" i="0" u="none" strike="noStrike" dirty="0">
                          <a:solidFill>
                            <a:schemeClr val="tx1"/>
                          </a:solidFill>
                          <a:latin typeface="+mn-lt"/>
                        </a:rPr>
                        <a:t> Sudan Hükümeti </a:t>
                      </a:r>
                    </a:p>
                  </a:txBody>
                  <a:tcPr marL="0" marR="0" marT="0" marB="0" anchor="b">
                    <a:solidFill>
                      <a:schemeClr val="accent3">
                        <a:lumMod val="40000"/>
                        <a:lumOff val="60000"/>
                      </a:schemeClr>
                    </a:solidFill>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tr-TR" sz="1200" b="0" i="0" u="none" strike="noStrike" dirty="0" smtClean="0">
                          <a:solidFill>
                            <a:schemeClr val="tx1"/>
                          </a:solidFill>
                          <a:latin typeface="+mn-lt"/>
                        </a:rPr>
                        <a:t> İşletme Giderleri </a:t>
                      </a:r>
                    </a:p>
                  </a:txBody>
                  <a:tcPr marL="0" marR="0" marT="0" marB="0" anchor="b">
                    <a:solidFill>
                      <a:schemeClr val="accent3">
                        <a:lumMod val="40000"/>
                        <a:lumOff val="60000"/>
                      </a:schemeClr>
                    </a:solidFill>
                  </a:tcPr>
                </a:tc>
                <a:tc>
                  <a:txBody>
                    <a:bodyPr/>
                    <a:lstStyle/>
                    <a:p>
                      <a:pPr marL="0" algn="r" defTabSz="914400" rtl="0" eaLnBrk="1" fontAlgn="b" latinLnBrk="0" hangingPunct="1"/>
                      <a:r>
                        <a:rPr lang="tr-TR" sz="1200" b="0" i="0" u="none" strike="noStrike" kern="1200" dirty="0" smtClean="0">
                          <a:solidFill>
                            <a:schemeClr val="tx1"/>
                          </a:solidFill>
                          <a:latin typeface="+mn-lt"/>
                          <a:ea typeface="+mn-ea"/>
                          <a:cs typeface="+mn-cs"/>
                        </a:rPr>
                        <a:t>8.750.000 </a:t>
                      </a:r>
                      <a:endParaRPr lang="tr-TR" sz="1200" b="0" i="0" u="none" strike="noStrike" kern="1200" dirty="0">
                        <a:solidFill>
                          <a:schemeClr val="tx1"/>
                        </a:solidFill>
                        <a:latin typeface="+mn-lt"/>
                        <a:ea typeface="+mn-ea"/>
                        <a:cs typeface="+mn-cs"/>
                      </a:endParaRPr>
                    </a:p>
                  </a:txBody>
                  <a:tcPr marL="0" marR="0" marT="0" marB="0" anchor="b">
                    <a:solidFill>
                      <a:schemeClr val="accent3">
                        <a:lumMod val="40000"/>
                        <a:lumOff val="60000"/>
                      </a:schemeClr>
                    </a:solidFill>
                  </a:tcPr>
                </a:tc>
                <a:tc>
                  <a:txBody>
                    <a:bodyPr/>
                    <a:lstStyle/>
                    <a:p>
                      <a:pPr marL="0" algn="r" defTabSz="914400" rtl="0" eaLnBrk="1" fontAlgn="b" latinLnBrk="0" hangingPunct="1"/>
                      <a:r>
                        <a:rPr lang="tr-TR" sz="1200" b="0" i="0" u="none" strike="noStrike" kern="1200" dirty="0" smtClean="0">
                          <a:solidFill>
                            <a:schemeClr val="tx1"/>
                          </a:solidFill>
                          <a:latin typeface="+mn-lt"/>
                          <a:ea typeface="+mn-ea"/>
                          <a:cs typeface="+mn-cs"/>
                        </a:rPr>
                        <a:t>9%</a:t>
                      </a:r>
                    </a:p>
                  </a:txBody>
                  <a:tcPr marL="0" marR="0" marT="0" marB="0" anchor="b">
                    <a:solidFill>
                      <a:schemeClr val="accent3">
                        <a:lumMod val="40000"/>
                        <a:lumOff val="60000"/>
                      </a:schemeClr>
                    </a:solidFill>
                  </a:tcPr>
                </a:tc>
              </a:tr>
              <a:tr h="312304">
                <a:tc vMerge="1">
                  <a:txBody>
                    <a:bodyPr/>
                    <a:lstStyle/>
                    <a:p>
                      <a:pPr algn="r" fontAlgn="b"/>
                      <a:endParaRPr lang="tr-TR" sz="1200" b="0" i="0" u="none" strike="noStrike" dirty="0">
                        <a:solidFill>
                          <a:srgbClr val="000000"/>
                        </a:solidFill>
                        <a:latin typeface="+mn-lt"/>
                      </a:endParaRPr>
                    </a:p>
                  </a:txBody>
                  <a:tcPr marL="0" marR="0" marT="0" marB="0" anchor="b">
                    <a:solidFill>
                      <a:schemeClr val="accent3">
                        <a:lumMod val="40000"/>
                        <a:lumOff val="60000"/>
                      </a:schemeClr>
                    </a:solidFill>
                  </a:tcPr>
                </a:tc>
                <a:tc>
                  <a:txBody>
                    <a:bodyPr/>
                    <a:lstStyle/>
                    <a:p>
                      <a:pPr algn="r" fontAlgn="b"/>
                      <a:r>
                        <a:rPr lang="tr-TR" sz="1200" b="0" i="0" u="none" strike="noStrike" dirty="0">
                          <a:solidFill>
                            <a:schemeClr val="tx1"/>
                          </a:solidFill>
                          <a:latin typeface="+mn-lt"/>
                        </a:rPr>
                        <a:t> Sudan Hükümeti </a:t>
                      </a:r>
                    </a:p>
                  </a:txBody>
                  <a:tcPr marL="0" marR="0" marT="0" marB="0" anchor="b">
                    <a:solidFill>
                      <a:schemeClr val="accent3">
                        <a:lumMod val="40000"/>
                        <a:lumOff val="60000"/>
                      </a:schemeClr>
                    </a:solidFill>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tr-TR" sz="1200" b="0" i="0" u="none" strike="noStrike" dirty="0" smtClean="0">
                          <a:solidFill>
                            <a:schemeClr val="tx1"/>
                          </a:solidFill>
                          <a:latin typeface="+mn-lt"/>
                        </a:rPr>
                        <a:t> Personel Giderleri </a:t>
                      </a:r>
                      <a:endParaRPr lang="tr-TR" sz="1200" b="0" i="0" u="none" strike="noStrike" dirty="0">
                        <a:solidFill>
                          <a:schemeClr val="tx1"/>
                        </a:solidFill>
                        <a:latin typeface="+mn-lt"/>
                      </a:endParaRPr>
                    </a:p>
                  </a:txBody>
                  <a:tcPr marL="0" marR="0" marT="0" marB="0" anchor="b">
                    <a:solidFill>
                      <a:schemeClr val="accent3">
                        <a:lumMod val="40000"/>
                        <a:lumOff val="60000"/>
                      </a:schemeClr>
                    </a:solidFill>
                  </a:tcPr>
                </a:tc>
                <a:tc>
                  <a:txBody>
                    <a:bodyPr/>
                    <a:lstStyle/>
                    <a:p>
                      <a:pPr marL="0" algn="r" defTabSz="914400" rtl="0" eaLnBrk="1" fontAlgn="b" latinLnBrk="0" hangingPunct="1"/>
                      <a:r>
                        <a:rPr lang="tr-TR" sz="1200" b="0" i="0" u="none" strike="noStrike" kern="1200" dirty="0" smtClean="0">
                          <a:solidFill>
                            <a:schemeClr val="tx1"/>
                          </a:solidFill>
                          <a:latin typeface="+mn-lt"/>
                          <a:ea typeface="+mn-ea"/>
                          <a:cs typeface="+mn-cs"/>
                        </a:rPr>
                        <a:t>10.689.000 </a:t>
                      </a:r>
                      <a:endParaRPr lang="tr-TR" sz="1200" b="0" i="0" u="none" strike="noStrike" kern="1200" dirty="0">
                        <a:solidFill>
                          <a:schemeClr val="tx1"/>
                        </a:solidFill>
                        <a:latin typeface="+mn-lt"/>
                        <a:ea typeface="+mn-ea"/>
                        <a:cs typeface="+mn-cs"/>
                      </a:endParaRPr>
                    </a:p>
                  </a:txBody>
                  <a:tcPr marL="0" marR="0" marT="0" marB="0" anchor="b">
                    <a:solidFill>
                      <a:schemeClr val="accent3">
                        <a:lumMod val="40000"/>
                        <a:lumOff val="60000"/>
                      </a:schemeClr>
                    </a:solidFill>
                  </a:tcPr>
                </a:tc>
                <a:tc>
                  <a:txBody>
                    <a:bodyPr/>
                    <a:lstStyle/>
                    <a:p>
                      <a:pPr marL="0" algn="r" defTabSz="914400" rtl="0" eaLnBrk="1" fontAlgn="b" latinLnBrk="0" hangingPunct="1"/>
                      <a:r>
                        <a:rPr lang="tr-TR" sz="1200" b="0" i="0" u="none" strike="noStrike" kern="1200" dirty="0" smtClean="0">
                          <a:solidFill>
                            <a:schemeClr val="tx1"/>
                          </a:solidFill>
                          <a:latin typeface="+mn-lt"/>
                          <a:ea typeface="+mn-ea"/>
                          <a:cs typeface="+mn-cs"/>
                        </a:rPr>
                        <a:t>11%</a:t>
                      </a:r>
                    </a:p>
                  </a:txBody>
                  <a:tcPr marL="0" marR="0" marT="0" marB="0" anchor="b">
                    <a:solidFill>
                      <a:schemeClr val="accent3">
                        <a:lumMod val="40000"/>
                        <a:lumOff val="60000"/>
                      </a:schemeClr>
                    </a:solidFill>
                  </a:tcPr>
                </a:tc>
              </a:tr>
              <a:tr h="278779">
                <a:tc>
                  <a:txBody>
                    <a:bodyPr/>
                    <a:lstStyle/>
                    <a:p>
                      <a:pPr algn="l" fontAlgn="b"/>
                      <a:endParaRPr lang="tr-TR" sz="1200" b="0" i="0" u="none" strike="noStrike" dirty="0">
                        <a:solidFill>
                          <a:srgbClr val="000000"/>
                        </a:solidFill>
                        <a:latin typeface="+mn-lt"/>
                      </a:endParaRPr>
                    </a:p>
                  </a:txBody>
                  <a:tcPr marL="0" marR="0" marT="0" marB="0" anchor="b">
                    <a:solidFill>
                      <a:schemeClr val="accent3">
                        <a:lumMod val="40000"/>
                        <a:lumOff val="60000"/>
                      </a:schemeClr>
                    </a:solidFill>
                  </a:tcPr>
                </a:tc>
                <a:tc gridSpan="2">
                  <a:txBody>
                    <a:bodyPr/>
                    <a:lstStyle/>
                    <a:p>
                      <a:pPr algn="l" fontAlgn="b"/>
                      <a:r>
                        <a:rPr lang="tr-TR" sz="1200" b="1" i="0" u="none" strike="noStrike" dirty="0">
                          <a:solidFill>
                            <a:srgbClr val="000000"/>
                          </a:solidFill>
                          <a:latin typeface="+mn-lt"/>
                        </a:rPr>
                        <a:t> HASTA KATKILARI </a:t>
                      </a:r>
                      <a:r>
                        <a:rPr lang="tr-TR" sz="1200" b="0" i="0" u="none" strike="noStrike" dirty="0">
                          <a:solidFill>
                            <a:srgbClr val="000000"/>
                          </a:solidFill>
                          <a:latin typeface="+mn-lt"/>
                        </a:rPr>
                        <a:t> </a:t>
                      </a:r>
                    </a:p>
                  </a:txBody>
                  <a:tcPr marL="0" marR="0" marT="0" marB="0" anchor="b">
                    <a:solidFill>
                      <a:schemeClr val="accent3">
                        <a:lumMod val="40000"/>
                        <a:lumOff val="60000"/>
                      </a:schemeClr>
                    </a:solidFill>
                  </a:tcPr>
                </a:tc>
                <a:tc hMerge="1">
                  <a:txBody>
                    <a:bodyPr/>
                    <a:lstStyle/>
                    <a:p>
                      <a:pPr algn="l" fontAlgn="b"/>
                      <a:endParaRPr lang="tr-TR" sz="1800" b="0" i="0" u="none" strike="noStrike" dirty="0">
                        <a:solidFill>
                          <a:srgbClr val="000000"/>
                        </a:solidFill>
                        <a:latin typeface="+mn-lt"/>
                      </a:endParaRPr>
                    </a:p>
                  </a:txBody>
                  <a:tcPr marL="0" marR="0" marT="0" marB="0" anchor="b"/>
                </a:tc>
                <a:tc>
                  <a:txBody>
                    <a:bodyPr/>
                    <a:lstStyle/>
                    <a:p>
                      <a:pPr algn="r" fontAlgn="b"/>
                      <a:r>
                        <a:rPr lang="tr-TR" sz="1200" b="1" i="0" u="none" strike="noStrike" kern="1200" dirty="0" smtClean="0">
                          <a:solidFill>
                            <a:srgbClr val="C00000"/>
                          </a:solidFill>
                          <a:latin typeface="+mn-lt"/>
                          <a:ea typeface="+mn-ea"/>
                          <a:cs typeface="+mn-cs"/>
                        </a:rPr>
                        <a:t>19.710.936 </a:t>
                      </a:r>
                      <a:endParaRPr lang="tr-TR" sz="1200" b="1" i="0" u="none" strike="noStrike" kern="1200" dirty="0">
                        <a:solidFill>
                          <a:srgbClr val="C00000"/>
                        </a:solidFill>
                        <a:latin typeface="+mn-lt"/>
                        <a:ea typeface="+mn-ea"/>
                        <a:cs typeface="+mn-cs"/>
                      </a:endParaRPr>
                    </a:p>
                  </a:txBody>
                  <a:tcPr marL="0" marR="0" marT="0" marB="0" anchor="b">
                    <a:solidFill>
                      <a:schemeClr val="accent3">
                        <a:lumMod val="40000"/>
                        <a:lumOff val="60000"/>
                      </a:schemeClr>
                    </a:solidFill>
                  </a:tcPr>
                </a:tc>
                <a:tc>
                  <a:txBody>
                    <a:bodyPr/>
                    <a:lstStyle/>
                    <a:p>
                      <a:pPr marL="0" algn="r" defTabSz="914400" rtl="0" eaLnBrk="1" fontAlgn="b" latinLnBrk="0" hangingPunct="1"/>
                      <a:r>
                        <a:rPr lang="tr-TR" sz="1200" b="1" i="0" u="none" strike="noStrike" kern="1200" dirty="0" smtClean="0">
                          <a:solidFill>
                            <a:srgbClr val="C00000"/>
                          </a:solidFill>
                          <a:latin typeface="+mn-lt"/>
                          <a:ea typeface="+mn-ea"/>
                          <a:cs typeface="+mn-cs"/>
                        </a:rPr>
                        <a:t>20%</a:t>
                      </a:r>
                      <a:endParaRPr lang="tr-TR" sz="1200" b="1" i="0" u="none" strike="noStrike" kern="1200" dirty="0">
                        <a:solidFill>
                          <a:srgbClr val="C00000"/>
                        </a:solidFill>
                        <a:latin typeface="+mn-lt"/>
                        <a:ea typeface="+mn-ea"/>
                        <a:cs typeface="+mn-cs"/>
                      </a:endParaRPr>
                    </a:p>
                  </a:txBody>
                  <a:tcPr marL="0" marR="0" marT="0" marB="0" anchor="b">
                    <a:solidFill>
                      <a:schemeClr val="accent3">
                        <a:lumMod val="40000"/>
                        <a:lumOff val="60000"/>
                      </a:schemeClr>
                    </a:solidFill>
                  </a:tcPr>
                </a:tc>
              </a:tr>
              <a:tr h="278779">
                <a:tc>
                  <a:txBody>
                    <a:bodyPr/>
                    <a:lstStyle/>
                    <a:p>
                      <a:pPr algn="l" fontAlgn="b"/>
                      <a:endParaRPr lang="tr-TR" sz="1200" b="1" i="0" u="none" strike="noStrike" kern="1200" dirty="0">
                        <a:solidFill>
                          <a:srgbClr val="C00000"/>
                        </a:solidFill>
                        <a:latin typeface="+mn-lt"/>
                        <a:ea typeface="+mn-ea"/>
                        <a:cs typeface="+mn-cs"/>
                      </a:endParaRPr>
                    </a:p>
                  </a:txBody>
                  <a:tcPr marL="0" marR="0" marT="0" marB="0" anchor="b">
                    <a:solidFill>
                      <a:schemeClr val="accent3">
                        <a:lumMod val="40000"/>
                        <a:lumOff val="60000"/>
                      </a:schemeClr>
                    </a:solidFill>
                  </a:tcPr>
                </a:tc>
                <a:tc>
                  <a:txBody>
                    <a:bodyPr/>
                    <a:lstStyle/>
                    <a:p>
                      <a:pPr algn="l" fontAlgn="b"/>
                      <a:r>
                        <a:rPr lang="tr-TR" sz="1200" b="1" i="0" u="none" strike="noStrike" kern="1200" dirty="0">
                          <a:solidFill>
                            <a:srgbClr val="C00000"/>
                          </a:solidFill>
                          <a:latin typeface="+mn-lt"/>
                          <a:ea typeface="+mn-ea"/>
                          <a:cs typeface="+mn-cs"/>
                        </a:rPr>
                        <a:t> TOPLAM  </a:t>
                      </a:r>
                    </a:p>
                  </a:txBody>
                  <a:tcPr marL="0" marR="0" marT="0" marB="0" anchor="b">
                    <a:solidFill>
                      <a:schemeClr val="accent3">
                        <a:lumMod val="40000"/>
                        <a:lumOff val="60000"/>
                      </a:schemeClr>
                    </a:solidFill>
                  </a:tcPr>
                </a:tc>
                <a:tc>
                  <a:txBody>
                    <a:bodyPr/>
                    <a:lstStyle/>
                    <a:p>
                      <a:pPr algn="r" fontAlgn="b"/>
                      <a:r>
                        <a:rPr lang="tr-TR" sz="1200" b="1" i="0" u="none" strike="noStrike" kern="1200" dirty="0">
                          <a:solidFill>
                            <a:srgbClr val="C00000"/>
                          </a:solidFill>
                          <a:latin typeface="+mn-lt"/>
                          <a:ea typeface="+mn-ea"/>
                          <a:cs typeface="+mn-cs"/>
                        </a:rPr>
                        <a:t> </a:t>
                      </a:r>
                    </a:p>
                  </a:txBody>
                  <a:tcPr marL="0" marR="0" marT="0" marB="0" anchor="b">
                    <a:solidFill>
                      <a:schemeClr val="accent3">
                        <a:lumMod val="40000"/>
                        <a:lumOff val="60000"/>
                      </a:schemeClr>
                    </a:solidFill>
                  </a:tcPr>
                </a:tc>
                <a:tc>
                  <a:txBody>
                    <a:bodyPr/>
                    <a:lstStyle/>
                    <a:p>
                      <a:pPr algn="r" fontAlgn="b"/>
                      <a:r>
                        <a:rPr lang="tr-TR" sz="1200" b="1" i="0" u="none" strike="noStrike" kern="1200" dirty="0" smtClean="0">
                          <a:solidFill>
                            <a:srgbClr val="C00000"/>
                          </a:solidFill>
                          <a:latin typeface="+mn-lt"/>
                          <a:ea typeface="+mn-ea"/>
                          <a:cs typeface="+mn-cs"/>
                        </a:rPr>
                        <a:t>97.745.077 </a:t>
                      </a:r>
                    </a:p>
                  </a:txBody>
                  <a:tcPr marL="0" marR="0" marT="0" marB="0" anchor="b">
                    <a:solidFill>
                      <a:schemeClr val="accent3">
                        <a:lumMod val="40000"/>
                        <a:lumOff val="60000"/>
                      </a:schemeClr>
                    </a:solidFill>
                  </a:tcPr>
                </a:tc>
                <a:tc>
                  <a:txBody>
                    <a:bodyPr/>
                    <a:lstStyle/>
                    <a:p>
                      <a:pPr algn="r" fontAlgn="b"/>
                      <a:r>
                        <a:rPr lang="tr-TR" sz="1200" b="1" i="0" u="none" strike="noStrike" kern="1200" dirty="0" smtClean="0">
                          <a:solidFill>
                            <a:srgbClr val="C00000"/>
                          </a:solidFill>
                          <a:latin typeface="+mn-lt"/>
                          <a:ea typeface="+mn-ea"/>
                          <a:cs typeface="+mn-cs"/>
                        </a:rPr>
                        <a:t>100%</a:t>
                      </a:r>
                    </a:p>
                  </a:txBody>
                  <a:tcPr marL="0" marR="0" marT="0" marB="0" anchor="b">
                    <a:solidFill>
                      <a:schemeClr val="accent3">
                        <a:lumMod val="40000"/>
                        <a:lumOff val="60000"/>
                      </a:schemeClr>
                    </a:solidFill>
                  </a:tcPr>
                </a:tc>
              </a:tr>
            </a:tbl>
          </a:graphicData>
        </a:graphic>
      </p:graphicFrame>
      <p:sp>
        <p:nvSpPr>
          <p:cNvPr id="5" name="4 Slayt Numarası Yer Tutucusu"/>
          <p:cNvSpPr>
            <a:spLocks noGrp="1"/>
          </p:cNvSpPr>
          <p:nvPr>
            <p:ph type="sldNum" sz="quarter" idx="12"/>
          </p:nvPr>
        </p:nvSpPr>
        <p:spPr/>
        <p:txBody>
          <a:bodyPr/>
          <a:lstStyle/>
          <a:p>
            <a:pPr>
              <a:defRPr/>
            </a:pPr>
            <a:fld id="{CE91CAFC-7566-4F35-B6E7-866B735BC830}" type="slidenum">
              <a:rPr lang="tr-TR" smtClean="0"/>
              <a:pPr>
                <a:defRPr/>
              </a:pPr>
              <a:t>12</a:t>
            </a:fld>
            <a:endParaRPr lang="tr-TR" dirty="0"/>
          </a:p>
        </p:txBody>
      </p:sp>
      <p:sp>
        <p:nvSpPr>
          <p:cNvPr id="7" name="2 İçerik Yer Tutucusu"/>
          <p:cNvSpPr txBox="1">
            <a:spLocks/>
          </p:cNvSpPr>
          <p:nvPr/>
        </p:nvSpPr>
        <p:spPr>
          <a:xfrm>
            <a:off x="0" y="1124744"/>
            <a:ext cx="8532440" cy="1152128"/>
          </a:xfrm>
          <a:prstGeom prst="rect">
            <a:avLst/>
          </a:prstGeom>
        </p:spPr>
        <p:txBody>
          <a:bodyPr>
            <a:noAutofit/>
          </a:bodyPr>
          <a:lstStyle/>
          <a:p>
            <a:pPr marL="342900" marR="0" lvl="0" indent="-342900" algn="just" defTabSz="914400" rtl="0" eaLnBrk="0" fontAlgn="base" latinLnBrk="0" hangingPunct="0">
              <a:lnSpc>
                <a:spcPct val="100000"/>
              </a:lnSpc>
              <a:spcBef>
                <a:spcPct val="20000"/>
              </a:spcBef>
              <a:spcAft>
                <a:spcPct val="0"/>
              </a:spcAft>
              <a:buClrTx/>
              <a:buSzTx/>
              <a:buFont typeface="Arial" charset="0"/>
              <a:buNone/>
              <a:tabLst/>
              <a:defRPr/>
            </a:pPr>
            <a:r>
              <a:rPr kumimoji="0" lang="tr-TR" sz="1600" b="0" i="0" u="none" strike="noStrike" kern="1200" cap="none" spc="0" normalizeH="0" baseline="0" noProof="0" dirty="0" smtClean="0">
                <a:ln>
                  <a:noFill/>
                </a:ln>
                <a:solidFill>
                  <a:schemeClr val="tx1"/>
                </a:solidFill>
                <a:effectLst/>
                <a:uLnTx/>
                <a:uFillTx/>
                <a:latin typeface="+mn-lt"/>
                <a:ea typeface="+mn-ea"/>
                <a:cs typeface="+mn-cs"/>
              </a:rPr>
              <a:t>       </a:t>
            </a:r>
            <a:endParaRPr kumimoji="0" lang="tr-TR" sz="1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9" name="8 Metin kutusu"/>
          <p:cNvSpPr txBox="1"/>
          <p:nvPr/>
        </p:nvSpPr>
        <p:spPr>
          <a:xfrm>
            <a:off x="467544" y="1530999"/>
            <a:ext cx="8208912" cy="738664"/>
          </a:xfrm>
          <a:prstGeom prst="rect">
            <a:avLst/>
          </a:prstGeom>
          <a:noFill/>
        </p:spPr>
        <p:txBody>
          <a:bodyPr wrap="square" rtlCol="0">
            <a:spAutoFit/>
          </a:bodyPr>
          <a:lstStyle/>
          <a:p>
            <a:pPr algn="just"/>
            <a:r>
              <a:rPr lang="tr-TR" sz="1400" dirty="0" err="1" smtClean="0">
                <a:solidFill>
                  <a:schemeClr val="tx2">
                    <a:lumMod val="75000"/>
                  </a:schemeClr>
                </a:solidFill>
              </a:rPr>
              <a:t>Nyala</a:t>
            </a:r>
            <a:r>
              <a:rPr lang="tr-TR" sz="1400" dirty="0" smtClean="0">
                <a:solidFill>
                  <a:schemeClr val="tx2">
                    <a:lumMod val="75000"/>
                  </a:schemeClr>
                </a:solidFill>
              </a:rPr>
              <a:t> Türk Hastanesinin işletme dönemi sürecinde ihtiyacı olan tahmini bütçesi 97.745.077 $’dır. 5 yıllık dönemde Türkiye’nin 58.595.141 $, Sudan’ın 19.439.000 $ katkıda bulunacaktır. Ayrıca, aynı dönem içerisinde vatandaştan elde edilecek gelirin 19.710.939 $ olacağı tahmin edilmektedir. </a:t>
            </a:r>
          </a:p>
        </p:txBody>
      </p:sp>
      <p:sp>
        <p:nvSpPr>
          <p:cNvPr id="10" name="9 Metin kutusu"/>
          <p:cNvSpPr txBox="1"/>
          <p:nvPr/>
        </p:nvSpPr>
        <p:spPr>
          <a:xfrm>
            <a:off x="1403648" y="476672"/>
            <a:ext cx="6120680" cy="369332"/>
          </a:xfrm>
          <a:prstGeom prst="rect">
            <a:avLst/>
          </a:prstGeom>
          <a:noFill/>
        </p:spPr>
        <p:txBody>
          <a:bodyPr wrap="square" rtlCol="0">
            <a:spAutoFit/>
          </a:bodyPr>
          <a:lstStyle/>
          <a:p>
            <a:pPr algn="ctr"/>
            <a:r>
              <a:rPr lang="tr-TR" b="1" dirty="0" smtClean="0">
                <a:solidFill>
                  <a:schemeClr val="bg1"/>
                </a:solidFill>
              </a:rPr>
              <a:t>PROJENİN BÜYÜKLÜĞÜ VE FİNANSMANI</a:t>
            </a:r>
            <a:endParaRPr lang="tr-TR" b="1" dirty="0">
              <a:solidFill>
                <a:schemeClr val="bg1"/>
              </a:solidFill>
            </a:endParaRPr>
          </a:p>
        </p:txBody>
      </p:sp>
      <p:pic>
        <p:nvPicPr>
          <p:cNvPr id="12" name="11 Resim" descr="Bayrağımız">
            <a:hlinkClick r:id="rId3"/>
          </p:cNvPr>
          <p:cNvPicPr/>
          <p:nvPr/>
        </p:nvPicPr>
        <p:blipFill>
          <a:blip r:embed="rId4" cstate="print"/>
          <a:srcRect/>
          <a:stretch>
            <a:fillRect/>
          </a:stretch>
        </p:blipFill>
        <p:spPr bwMode="auto">
          <a:xfrm>
            <a:off x="467544" y="4005064"/>
            <a:ext cx="1368152" cy="576064"/>
          </a:xfrm>
          <a:prstGeom prst="rect">
            <a:avLst/>
          </a:prstGeom>
          <a:noFill/>
          <a:ln w="9525">
            <a:noFill/>
            <a:miter lim="800000"/>
            <a:headEnd/>
            <a:tailEnd/>
          </a:ln>
        </p:spPr>
      </p:pic>
      <p:pic>
        <p:nvPicPr>
          <p:cNvPr id="2050" name="Picture 2" descr="C:\Users\Administrator\Desktop\untitled.png"/>
          <p:cNvPicPr>
            <a:picLocks noChangeAspect="1" noChangeArrowheads="1"/>
          </p:cNvPicPr>
          <p:nvPr/>
        </p:nvPicPr>
        <p:blipFill>
          <a:blip r:embed="rId5" cstate="print"/>
          <a:srcRect/>
          <a:stretch>
            <a:fillRect/>
          </a:stretch>
        </p:blipFill>
        <p:spPr bwMode="auto">
          <a:xfrm>
            <a:off x="467544" y="4797152"/>
            <a:ext cx="1368152" cy="583079"/>
          </a:xfrm>
          <a:prstGeom prst="rect">
            <a:avLst/>
          </a:prstGeom>
          <a:noFill/>
        </p:spPr>
      </p:pic>
    </p:spTree>
    <p:extLst>
      <p:ext uri="{BB962C8B-B14F-4D97-AF65-F5344CB8AC3E}">
        <p14:creationId xmlns:p14="http://schemas.microsoft.com/office/powerpoint/2010/main" val="11895841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C:\Users\ufuk.diri\Pictures\Resim1.png"/>
          <p:cNvPicPr>
            <a:picLocks noChangeAspect="1" noChangeArrowheads="1"/>
          </p:cNvPicPr>
          <p:nvPr/>
        </p:nvPicPr>
        <p:blipFill rotWithShape="1">
          <a:blip r:embed="rId2">
            <a:extLst>
              <a:ext uri="{28A0092B-C50C-407E-A947-70E740481C1C}">
                <a14:useLocalDpi xmlns:a14="http://schemas.microsoft.com/office/drawing/2010/main" val="0"/>
              </a:ext>
            </a:extLst>
          </a:blip>
          <a:srcRect l="15350"/>
          <a:stretch/>
        </p:blipFill>
        <p:spPr bwMode="auto">
          <a:xfrm>
            <a:off x="0" y="63334"/>
            <a:ext cx="91440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Başlık"/>
          <p:cNvSpPr>
            <a:spLocks noGrp="1"/>
          </p:cNvSpPr>
          <p:nvPr>
            <p:ph type="title"/>
          </p:nvPr>
        </p:nvSpPr>
        <p:spPr/>
        <p:txBody>
          <a:bodyPr>
            <a:normAutofit fontScale="90000"/>
          </a:bodyPr>
          <a:lstStyle/>
          <a:p>
            <a:r>
              <a:rPr lang="tr-TR" sz="2000" b="0" cap="none" dirty="0" smtClean="0"/>
              <a:t/>
            </a:r>
            <a:br>
              <a:rPr lang="tr-TR" sz="2000" b="0" cap="none" dirty="0" smtClean="0"/>
            </a:br>
            <a:r>
              <a:rPr lang="tr-TR" sz="2000" b="0" cap="none" dirty="0" smtClean="0"/>
              <a:t/>
            </a:r>
            <a:br>
              <a:rPr lang="tr-TR" sz="2000" b="0" cap="none" dirty="0" smtClean="0"/>
            </a:br>
            <a:r>
              <a:rPr lang="tr-TR" sz="2000" b="0" cap="none" dirty="0" smtClean="0"/>
              <a:t/>
            </a:r>
            <a:br>
              <a:rPr lang="tr-TR" sz="2000" b="0" cap="none" dirty="0" smtClean="0"/>
            </a:br>
            <a:r>
              <a:rPr lang="tr-TR" sz="2000" b="0" cap="none" dirty="0" smtClean="0"/>
              <a:t/>
            </a:r>
            <a:br>
              <a:rPr lang="tr-TR" sz="2000" b="0" cap="none" dirty="0" smtClean="0"/>
            </a:br>
            <a:r>
              <a:rPr lang="tr-TR" sz="2000" b="0" cap="none" dirty="0" smtClean="0"/>
              <a:t/>
            </a:r>
            <a:br>
              <a:rPr lang="tr-TR" sz="2000" b="0" cap="none" dirty="0" smtClean="0"/>
            </a:br>
            <a:r>
              <a:rPr lang="tr-TR" sz="2000" b="0" cap="none" dirty="0" smtClean="0"/>
              <a:t/>
            </a:r>
            <a:br>
              <a:rPr lang="tr-TR" sz="2000" b="0" cap="none" dirty="0" smtClean="0"/>
            </a:br>
            <a:r>
              <a:rPr lang="tr-TR" sz="2000" b="0" cap="none" dirty="0" smtClean="0"/>
              <a:t/>
            </a:r>
            <a:br>
              <a:rPr lang="tr-TR" sz="2000" b="0" cap="none" dirty="0" smtClean="0"/>
            </a:br>
            <a:r>
              <a:rPr lang="tr-TR" sz="2000" b="0" cap="none" dirty="0" smtClean="0"/>
              <a:t/>
            </a:r>
            <a:br>
              <a:rPr lang="tr-TR" sz="2000" b="0" cap="none" dirty="0" smtClean="0"/>
            </a:br>
            <a:endParaRPr lang="tr-TR" sz="2000" b="0" cap="none" dirty="0"/>
          </a:p>
        </p:txBody>
      </p:sp>
      <p:graphicFrame>
        <p:nvGraphicFramePr>
          <p:cNvPr id="5" name="4 Tablo"/>
          <p:cNvGraphicFramePr>
            <a:graphicFrameLocks noGrp="1"/>
          </p:cNvGraphicFramePr>
          <p:nvPr>
            <p:extLst>
              <p:ext uri="{D42A27DB-BD31-4B8C-83A1-F6EECF244321}">
                <p14:modId xmlns:p14="http://schemas.microsoft.com/office/powerpoint/2010/main" val="709660956"/>
              </p:ext>
            </p:extLst>
          </p:nvPr>
        </p:nvGraphicFramePr>
        <p:xfrm>
          <a:off x="323528" y="1124744"/>
          <a:ext cx="8136904" cy="3888432"/>
        </p:xfrm>
        <a:graphic>
          <a:graphicData uri="http://schemas.openxmlformats.org/drawingml/2006/table">
            <a:tbl>
              <a:tblPr firstRow="1" bandRow="1">
                <a:tableStyleId>{5C22544A-7EE6-4342-B048-85BDC9FD1C3A}</a:tableStyleId>
              </a:tblPr>
              <a:tblGrid>
                <a:gridCol w="4068452"/>
                <a:gridCol w="4068452"/>
              </a:tblGrid>
              <a:tr h="429515">
                <a:tc>
                  <a:txBody>
                    <a:bodyPr/>
                    <a:lstStyle/>
                    <a:p>
                      <a:r>
                        <a:rPr lang="tr-TR" dirty="0" smtClean="0">
                          <a:solidFill>
                            <a:schemeClr val="tx1"/>
                          </a:solidFill>
                        </a:rPr>
                        <a:t>111  Türk</a:t>
                      </a:r>
                      <a:r>
                        <a:rPr lang="tr-TR" baseline="0" dirty="0" smtClean="0">
                          <a:solidFill>
                            <a:schemeClr val="tx1"/>
                          </a:solidFill>
                        </a:rPr>
                        <a:t> personel </a:t>
                      </a:r>
                      <a:endParaRPr lang="tr-TR" dirty="0">
                        <a:solidFill>
                          <a:schemeClr val="tx1"/>
                        </a:solidFill>
                      </a:endParaRPr>
                    </a:p>
                  </a:txBody>
                  <a:tcPr>
                    <a:solidFill>
                      <a:schemeClr val="accent3"/>
                    </a:solidFill>
                  </a:tcPr>
                </a:tc>
                <a:tc>
                  <a:txBody>
                    <a:bodyPr/>
                    <a:lstStyle/>
                    <a:p>
                      <a:r>
                        <a:rPr lang="tr-TR" dirty="0" smtClean="0">
                          <a:solidFill>
                            <a:schemeClr val="tx1"/>
                          </a:solidFill>
                        </a:rPr>
                        <a:t> 289  Sudanlı personel</a:t>
                      </a:r>
                      <a:endParaRPr lang="tr-TR" dirty="0">
                        <a:solidFill>
                          <a:schemeClr val="tx1"/>
                        </a:solidFill>
                      </a:endParaRPr>
                    </a:p>
                  </a:txBody>
                  <a:tcPr>
                    <a:solidFill>
                      <a:schemeClr val="accent3"/>
                    </a:solidFill>
                  </a:tcPr>
                </a:tc>
              </a:tr>
              <a:tr h="429515">
                <a:tc>
                  <a:txBody>
                    <a:bodyPr/>
                    <a:lstStyle/>
                    <a:p>
                      <a:r>
                        <a:rPr lang="tr-TR" sz="1800" b="1" cap="none" dirty="0" smtClean="0"/>
                        <a:t>14 </a:t>
                      </a:r>
                      <a:r>
                        <a:rPr lang="tr-TR" sz="1800" b="0" cap="none" dirty="0" smtClean="0"/>
                        <a:t>   Eğitim sorumlusu</a:t>
                      </a:r>
                      <a:endParaRPr lang="tr-TR" dirty="0"/>
                    </a:p>
                  </a:txBody>
                  <a:tcPr>
                    <a:solidFill>
                      <a:schemeClr val="accent3">
                        <a:lumMod val="40000"/>
                        <a:lumOff val="60000"/>
                      </a:schemeClr>
                    </a:solidFill>
                  </a:tcPr>
                </a:tc>
                <a:tc>
                  <a:txBody>
                    <a:bodyPr/>
                    <a:lstStyle/>
                    <a:p>
                      <a:r>
                        <a:rPr lang="tr-TR" b="0" dirty="0" smtClean="0"/>
                        <a:t>(</a:t>
                      </a:r>
                      <a:r>
                        <a:rPr lang="tr-TR" b="1" dirty="0" smtClean="0"/>
                        <a:t>14</a:t>
                      </a:r>
                      <a:r>
                        <a:rPr lang="tr-TR" baseline="0" dirty="0" smtClean="0"/>
                        <a:t> Eğitim Sorumlusu-2018 Sonrası)</a:t>
                      </a:r>
                      <a:endParaRPr lang="tr-TR" dirty="0"/>
                    </a:p>
                  </a:txBody>
                  <a:tcPr>
                    <a:solidFill>
                      <a:schemeClr val="accent3">
                        <a:lumMod val="40000"/>
                        <a:lumOff val="60000"/>
                      </a:schemeClr>
                    </a:solidFill>
                  </a:tcPr>
                </a:tc>
              </a:tr>
              <a:tr h="423631">
                <a:tc>
                  <a:txBody>
                    <a:bodyPr/>
                    <a:lstStyle/>
                    <a:p>
                      <a:r>
                        <a:rPr lang="tr-TR" sz="1800" b="1" cap="none" dirty="0" smtClean="0"/>
                        <a:t>19</a:t>
                      </a:r>
                      <a:r>
                        <a:rPr lang="tr-TR" sz="1800" b="0" cap="none" dirty="0" smtClean="0"/>
                        <a:t>    Uzman hekim</a:t>
                      </a:r>
                      <a:endParaRPr lang="tr-TR" dirty="0"/>
                    </a:p>
                  </a:txBody>
                  <a:tcPr>
                    <a:solidFill>
                      <a:schemeClr val="accent3">
                        <a:lumMod val="40000"/>
                        <a:lumOff val="60000"/>
                      </a:schemeClr>
                    </a:solidFill>
                  </a:tcPr>
                </a:tc>
                <a:tc>
                  <a:txBody>
                    <a:bodyPr/>
                    <a:lstStyle/>
                    <a:p>
                      <a:r>
                        <a:rPr lang="tr-TR" b="1" dirty="0" smtClean="0"/>
                        <a:t>42</a:t>
                      </a:r>
                      <a:r>
                        <a:rPr lang="tr-TR" dirty="0" smtClean="0"/>
                        <a:t>   Uzman hekim</a:t>
                      </a:r>
                      <a:endParaRPr lang="tr-TR" dirty="0"/>
                    </a:p>
                  </a:txBody>
                  <a:tcPr>
                    <a:solidFill>
                      <a:schemeClr val="accent3">
                        <a:lumMod val="40000"/>
                        <a:lumOff val="60000"/>
                      </a:schemeClr>
                    </a:solidFill>
                  </a:tcPr>
                </a:tc>
              </a:tr>
              <a:tr h="429515">
                <a:tc>
                  <a:txBody>
                    <a:bodyPr/>
                    <a:lstStyle/>
                    <a:p>
                      <a:r>
                        <a:rPr lang="tr-TR" sz="1800" b="1" cap="none" dirty="0" smtClean="0"/>
                        <a:t>6</a:t>
                      </a:r>
                      <a:r>
                        <a:rPr lang="tr-TR" sz="1800" b="0" cap="none" dirty="0" smtClean="0"/>
                        <a:t>      Pratisyen hekim</a:t>
                      </a:r>
                      <a:endParaRPr lang="tr-TR" dirty="0"/>
                    </a:p>
                  </a:txBody>
                  <a:tcPr>
                    <a:solidFill>
                      <a:schemeClr val="accent3">
                        <a:lumMod val="40000"/>
                        <a:lumOff val="60000"/>
                      </a:schemeClr>
                    </a:solidFill>
                  </a:tcPr>
                </a:tc>
                <a:tc>
                  <a:txBody>
                    <a:bodyPr/>
                    <a:lstStyle/>
                    <a:p>
                      <a:r>
                        <a:rPr lang="tr-TR" b="1" dirty="0" smtClean="0"/>
                        <a:t>50 </a:t>
                      </a:r>
                      <a:r>
                        <a:rPr lang="tr-TR" dirty="0" smtClean="0"/>
                        <a:t>   Asistan doktor</a:t>
                      </a:r>
                      <a:endParaRPr lang="tr-TR" dirty="0"/>
                    </a:p>
                  </a:txBody>
                  <a:tcPr>
                    <a:solidFill>
                      <a:schemeClr val="accent3">
                        <a:lumMod val="40000"/>
                        <a:lumOff val="60000"/>
                      </a:schemeClr>
                    </a:solidFill>
                  </a:tcPr>
                </a:tc>
              </a:tr>
              <a:tr h="429515">
                <a:tc>
                  <a:txBody>
                    <a:bodyPr/>
                    <a:lstStyle/>
                    <a:p>
                      <a:r>
                        <a:rPr lang="tr-TR" sz="1800" b="1" cap="none" dirty="0" smtClean="0"/>
                        <a:t>10</a:t>
                      </a:r>
                      <a:r>
                        <a:rPr lang="tr-TR" sz="1800" b="0" cap="none" dirty="0" smtClean="0"/>
                        <a:t>   Sorumlu hemşire</a:t>
                      </a:r>
                      <a:endParaRPr lang="tr-TR" dirty="0"/>
                    </a:p>
                  </a:txBody>
                  <a:tcPr>
                    <a:solidFill>
                      <a:schemeClr val="accent3">
                        <a:lumMod val="40000"/>
                        <a:lumOff val="60000"/>
                      </a:schemeClr>
                    </a:solidFill>
                  </a:tcPr>
                </a:tc>
                <a:tc>
                  <a:txBody>
                    <a:bodyPr/>
                    <a:lstStyle/>
                    <a:p>
                      <a:r>
                        <a:rPr lang="tr-TR" b="1" dirty="0" smtClean="0"/>
                        <a:t>10 </a:t>
                      </a:r>
                      <a:r>
                        <a:rPr lang="tr-TR" dirty="0" smtClean="0"/>
                        <a:t>   Sorumlu hemşire</a:t>
                      </a:r>
                      <a:endParaRPr lang="tr-TR" dirty="0"/>
                    </a:p>
                  </a:txBody>
                  <a:tcPr>
                    <a:solidFill>
                      <a:schemeClr val="accent3">
                        <a:lumMod val="40000"/>
                        <a:lumOff val="60000"/>
                      </a:schemeClr>
                    </a:solidFill>
                  </a:tcPr>
                </a:tc>
              </a:tr>
              <a:tr h="429515">
                <a:tc>
                  <a:txBody>
                    <a:bodyPr/>
                    <a:lstStyle/>
                    <a:p>
                      <a:r>
                        <a:rPr lang="tr-TR" sz="1800" b="1" cap="none" dirty="0" smtClean="0"/>
                        <a:t>30</a:t>
                      </a:r>
                      <a:r>
                        <a:rPr lang="tr-TR" sz="1800" b="0" cap="none" dirty="0" smtClean="0"/>
                        <a:t>   Ebe ve hemşire</a:t>
                      </a:r>
                      <a:endParaRPr lang="tr-TR" dirty="0"/>
                    </a:p>
                  </a:txBody>
                  <a:tcPr>
                    <a:solidFill>
                      <a:schemeClr val="accent3">
                        <a:lumMod val="40000"/>
                        <a:lumOff val="60000"/>
                      </a:schemeClr>
                    </a:solidFill>
                  </a:tcPr>
                </a:tc>
                <a:tc>
                  <a:txBody>
                    <a:bodyPr/>
                    <a:lstStyle/>
                    <a:p>
                      <a:r>
                        <a:rPr lang="tr-TR" b="1" dirty="0" smtClean="0"/>
                        <a:t>70</a:t>
                      </a:r>
                      <a:r>
                        <a:rPr lang="tr-TR" dirty="0" smtClean="0"/>
                        <a:t>    Ebe ve hemşire</a:t>
                      </a:r>
                      <a:endParaRPr lang="tr-TR" dirty="0"/>
                    </a:p>
                  </a:txBody>
                  <a:tcPr>
                    <a:solidFill>
                      <a:schemeClr val="accent3">
                        <a:lumMod val="40000"/>
                        <a:lumOff val="60000"/>
                      </a:schemeClr>
                    </a:solidFill>
                  </a:tcPr>
                </a:tc>
              </a:tr>
              <a:tr h="658613">
                <a:tc>
                  <a:txBody>
                    <a:bodyPr/>
                    <a:lstStyle/>
                    <a:p>
                      <a:r>
                        <a:rPr lang="tr-TR" sz="1800" b="1" cap="none" dirty="0" smtClean="0"/>
                        <a:t>32</a:t>
                      </a:r>
                      <a:r>
                        <a:rPr lang="tr-TR" sz="1800" b="0" cap="none" dirty="0" smtClean="0"/>
                        <a:t>   Diğer personel</a:t>
                      </a:r>
                      <a:endParaRPr lang="tr-TR" dirty="0"/>
                    </a:p>
                  </a:txBody>
                  <a:tcPr>
                    <a:solidFill>
                      <a:schemeClr val="accent3">
                        <a:lumMod val="40000"/>
                        <a:lumOff val="60000"/>
                      </a:schemeClr>
                    </a:solidFill>
                  </a:tcPr>
                </a:tc>
                <a:tc>
                  <a:txBody>
                    <a:bodyPr/>
                    <a:lstStyle/>
                    <a:p>
                      <a:r>
                        <a:rPr lang="tr-TR" b="1" dirty="0" smtClean="0"/>
                        <a:t>117</a:t>
                      </a:r>
                      <a:r>
                        <a:rPr lang="tr-TR" dirty="0" smtClean="0"/>
                        <a:t>  Diğer personel </a:t>
                      </a:r>
                      <a:endParaRPr lang="tr-TR" dirty="0"/>
                    </a:p>
                  </a:txBody>
                  <a:tcPr>
                    <a:solidFill>
                      <a:schemeClr val="accent3">
                        <a:lumMod val="40000"/>
                        <a:lumOff val="60000"/>
                      </a:schemeClr>
                    </a:solidFill>
                  </a:tcPr>
                </a:tc>
              </a:tr>
              <a:tr h="658613">
                <a:tc>
                  <a:txBody>
                    <a:bodyPr/>
                    <a:lstStyle/>
                    <a:p>
                      <a:endParaRPr lang="tr-TR" dirty="0"/>
                    </a:p>
                  </a:txBody>
                  <a:tcPr>
                    <a:solidFill>
                      <a:schemeClr val="accent3">
                        <a:lumMod val="40000"/>
                        <a:lumOff val="60000"/>
                      </a:schemeClr>
                    </a:solidFill>
                  </a:tcPr>
                </a:tc>
                <a:tc>
                  <a:txBody>
                    <a:bodyPr/>
                    <a:lstStyle/>
                    <a:p>
                      <a:endParaRPr lang="tr-TR" dirty="0"/>
                    </a:p>
                  </a:txBody>
                  <a:tcPr>
                    <a:solidFill>
                      <a:schemeClr val="accent3">
                        <a:lumMod val="40000"/>
                        <a:lumOff val="60000"/>
                      </a:schemeClr>
                    </a:solidFill>
                  </a:tcPr>
                </a:tc>
              </a:tr>
            </a:tbl>
          </a:graphicData>
        </a:graphic>
      </p:graphicFrame>
      <p:sp>
        <p:nvSpPr>
          <p:cNvPr id="6" name="5 Slayt Numarası Yer Tutucusu"/>
          <p:cNvSpPr>
            <a:spLocks noGrp="1"/>
          </p:cNvSpPr>
          <p:nvPr>
            <p:ph type="sldNum" sz="quarter" idx="12"/>
          </p:nvPr>
        </p:nvSpPr>
        <p:spPr/>
        <p:txBody>
          <a:bodyPr/>
          <a:lstStyle/>
          <a:p>
            <a:pPr>
              <a:defRPr/>
            </a:pPr>
            <a:fld id="{B88725DF-99B8-4762-9BC4-1CEAD5A11C4D}" type="slidenum">
              <a:rPr lang="tr-TR" smtClean="0"/>
              <a:pPr>
                <a:defRPr/>
              </a:pPr>
              <a:t>13</a:t>
            </a:fld>
            <a:endParaRPr lang="tr-TR" dirty="0"/>
          </a:p>
        </p:txBody>
      </p:sp>
      <p:sp>
        <p:nvSpPr>
          <p:cNvPr id="9" name="8 Metin kutusu"/>
          <p:cNvSpPr txBox="1"/>
          <p:nvPr/>
        </p:nvSpPr>
        <p:spPr>
          <a:xfrm>
            <a:off x="1403648" y="476672"/>
            <a:ext cx="5760640" cy="369332"/>
          </a:xfrm>
          <a:prstGeom prst="rect">
            <a:avLst/>
          </a:prstGeom>
          <a:noFill/>
        </p:spPr>
        <p:txBody>
          <a:bodyPr wrap="square" rtlCol="0">
            <a:spAutoFit/>
          </a:bodyPr>
          <a:lstStyle/>
          <a:p>
            <a:pPr algn="ctr"/>
            <a:r>
              <a:rPr lang="tr-TR" b="1" dirty="0" smtClean="0">
                <a:solidFill>
                  <a:schemeClr val="bg1"/>
                </a:solidFill>
              </a:rPr>
              <a:t>HASTANE İNSAN KAYNAKLARI KAPASİTESİ</a:t>
            </a:r>
            <a:endParaRPr lang="tr-TR" b="1" dirty="0">
              <a:solidFill>
                <a:schemeClr val="bg1"/>
              </a:solidFill>
            </a:endParaRPr>
          </a:p>
        </p:txBody>
      </p:sp>
      <p:graphicFrame>
        <p:nvGraphicFramePr>
          <p:cNvPr id="11" name="10 Tablo"/>
          <p:cNvGraphicFramePr>
            <a:graphicFrameLocks noGrp="1"/>
          </p:cNvGraphicFramePr>
          <p:nvPr/>
        </p:nvGraphicFramePr>
        <p:xfrm>
          <a:off x="323528" y="4365104"/>
          <a:ext cx="8136904" cy="1944216"/>
        </p:xfrm>
        <a:graphic>
          <a:graphicData uri="http://schemas.openxmlformats.org/drawingml/2006/table">
            <a:tbl>
              <a:tblPr firstRow="1" bandRow="1">
                <a:tableStyleId>{5C22544A-7EE6-4342-B048-85BDC9FD1C3A}</a:tableStyleId>
              </a:tblPr>
              <a:tblGrid>
                <a:gridCol w="4068452"/>
                <a:gridCol w="4068452"/>
              </a:tblGrid>
              <a:tr h="486054">
                <a:tc>
                  <a:txBody>
                    <a:bodyPr/>
                    <a:lstStyle/>
                    <a:p>
                      <a:r>
                        <a:rPr lang="tr-TR" b="0" dirty="0" smtClean="0">
                          <a:solidFill>
                            <a:schemeClr val="tx1"/>
                          </a:solidFill>
                        </a:rPr>
                        <a:t>Türk Personel</a:t>
                      </a:r>
                      <a:endParaRPr lang="tr-TR" b="0" dirty="0">
                        <a:solidFill>
                          <a:schemeClr val="tx1"/>
                        </a:solidFill>
                      </a:endParaRPr>
                    </a:p>
                  </a:txBody>
                  <a:tcPr anchor="ctr">
                    <a:solidFill>
                      <a:schemeClr val="accent6">
                        <a:lumMod val="60000"/>
                        <a:lumOff val="40000"/>
                      </a:schemeClr>
                    </a:solidFill>
                  </a:tcPr>
                </a:tc>
                <a:tc>
                  <a:txBody>
                    <a:bodyPr/>
                    <a:lstStyle/>
                    <a:p>
                      <a:pPr algn="l"/>
                      <a:r>
                        <a:rPr lang="tr-TR" b="1" dirty="0" smtClean="0">
                          <a:solidFill>
                            <a:schemeClr val="tx1"/>
                          </a:solidFill>
                        </a:rPr>
                        <a:t>111</a:t>
                      </a:r>
                      <a:endParaRPr lang="tr-TR" b="1" dirty="0">
                        <a:solidFill>
                          <a:schemeClr val="tx1"/>
                        </a:solidFill>
                      </a:endParaRPr>
                    </a:p>
                  </a:txBody>
                  <a:tcPr anchor="ctr">
                    <a:solidFill>
                      <a:schemeClr val="accent6">
                        <a:lumMod val="60000"/>
                        <a:lumOff val="40000"/>
                      </a:schemeClr>
                    </a:solidFill>
                  </a:tcPr>
                </a:tc>
              </a:tr>
              <a:tr h="486054">
                <a:tc>
                  <a:txBody>
                    <a:bodyPr/>
                    <a:lstStyle/>
                    <a:p>
                      <a:r>
                        <a:rPr lang="tr-TR" b="0" dirty="0" smtClean="0"/>
                        <a:t>Sudanlı</a:t>
                      </a:r>
                      <a:r>
                        <a:rPr lang="tr-TR" b="0" baseline="0" dirty="0" smtClean="0"/>
                        <a:t> Personel</a:t>
                      </a:r>
                      <a:endParaRPr lang="tr-TR" b="0" dirty="0"/>
                    </a:p>
                  </a:txBody>
                  <a:tcPr anchor="ctr">
                    <a:solidFill>
                      <a:schemeClr val="accent6">
                        <a:lumMod val="60000"/>
                        <a:lumOff val="40000"/>
                      </a:schemeClr>
                    </a:solidFill>
                  </a:tcPr>
                </a:tc>
                <a:tc>
                  <a:txBody>
                    <a:bodyPr/>
                    <a:lstStyle/>
                    <a:p>
                      <a:pPr algn="l"/>
                      <a:r>
                        <a:rPr lang="tr-TR" b="1" dirty="0" smtClean="0">
                          <a:solidFill>
                            <a:schemeClr val="tx1"/>
                          </a:solidFill>
                        </a:rPr>
                        <a:t>289</a:t>
                      </a:r>
                      <a:endParaRPr lang="tr-TR" b="1" dirty="0">
                        <a:solidFill>
                          <a:schemeClr val="tx1"/>
                        </a:solidFill>
                      </a:endParaRPr>
                    </a:p>
                  </a:txBody>
                  <a:tcPr anchor="ctr">
                    <a:solidFill>
                      <a:schemeClr val="accent6">
                        <a:lumMod val="60000"/>
                        <a:lumOff val="40000"/>
                      </a:schemeClr>
                    </a:solidFill>
                  </a:tcPr>
                </a:tc>
              </a:tr>
              <a:tr h="486054">
                <a:tc>
                  <a:txBody>
                    <a:bodyPr/>
                    <a:lstStyle/>
                    <a:p>
                      <a:r>
                        <a:rPr lang="tr-TR" b="0" dirty="0" smtClean="0"/>
                        <a:t>Hizmet Alımları</a:t>
                      </a:r>
                      <a:endParaRPr lang="tr-TR" b="0" dirty="0"/>
                    </a:p>
                  </a:txBody>
                  <a:tcPr anchor="ctr">
                    <a:solidFill>
                      <a:schemeClr val="accent6">
                        <a:lumMod val="60000"/>
                        <a:lumOff val="40000"/>
                      </a:schemeClr>
                    </a:solidFill>
                  </a:tcPr>
                </a:tc>
                <a:tc>
                  <a:txBody>
                    <a:bodyPr/>
                    <a:lstStyle/>
                    <a:p>
                      <a:pPr algn="l"/>
                      <a:r>
                        <a:rPr lang="tr-TR" b="1" dirty="0" smtClean="0">
                          <a:solidFill>
                            <a:schemeClr val="tx1"/>
                          </a:solidFill>
                        </a:rPr>
                        <a:t>294</a:t>
                      </a:r>
                      <a:endParaRPr lang="tr-TR" b="1" dirty="0">
                        <a:solidFill>
                          <a:schemeClr val="tx1"/>
                        </a:solidFill>
                      </a:endParaRPr>
                    </a:p>
                  </a:txBody>
                  <a:tcPr anchor="ctr">
                    <a:solidFill>
                      <a:schemeClr val="accent6">
                        <a:lumMod val="60000"/>
                        <a:lumOff val="40000"/>
                      </a:schemeClr>
                    </a:solidFill>
                  </a:tcPr>
                </a:tc>
              </a:tr>
              <a:tr h="486054">
                <a:tc>
                  <a:txBody>
                    <a:bodyPr/>
                    <a:lstStyle/>
                    <a:p>
                      <a:r>
                        <a:rPr lang="tr-TR" b="1" dirty="0" smtClean="0">
                          <a:solidFill>
                            <a:srgbClr val="C00000"/>
                          </a:solidFill>
                        </a:rPr>
                        <a:t>Toplam Personel</a:t>
                      </a:r>
                      <a:endParaRPr lang="tr-TR" b="1" dirty="0">
                        <a:solidFill>
                          <a:srgbClr val="C00000"/>
                        </a:solidFill>
                      </a:endParaRPr>
                    </a:p>
                  </a:txBody>
                  <a:tcPr anchor="ctr">
                    <a:solidFill>
                      <a:schemeClr val="accent6">
                        <a:lumMod val="60000"/>
                        <a:lumOff val="40000"/>
                      </a:schemeClr>
                    </a:solidFill>
                  </a:tcPr>
                </a:tc>
                <a:tc>
                  <a:txBody>
                    <a:bodyPr/>
                    <a:lstStyle/>
                    <a:p>
                      <a:pPr algn="l"/>
                      <a:r>
                        <a:rPr lang="tr-TR" b="1" dirty="0" smtClean="0">
                          <a:solidFill>
                            <a:srgbClr val="C00000"/>
                          </a:solidFill>
                        </a:rPr>
                        <a:t>694</a:t>
                      </a:r>
                      <a:endParaRPr lang="tr-TR" b="1" dirty="0">
                        <a:solidFill>
                          <a:srgbClr val="C00000"/>
                        </a:solidFill>
                      </a:endParaRPr>
                    </a:p>
                  </a:txBody>
                  <a:tcPr anchor="ctr">
                    <a:solidFill>
                      <a:schemeClr val="accent6">
                        <a:lumMod val="60000"/>
                        <a:lumOff val="40000"/>
                      </a:schemeClr>
                    </a:solidFill>
                  </a:tcPr>
                </a:tc>
              </a:tr>
            </a:tbl>
          </a:graphicData>
        </a:graphic>
      </p:graphicFrame>
    </p:spTree>
    <p:extLst>
      <p:ext uri="{BB962C8B-B14F-4D97-AF65-F5344CB8AC3E}">
        <p14:creationId xmlns:p14="http://schemas.microsoft.com/office/powerpoint/2010/main" val="10305062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ufuk.diri\Pictures\Resim1.png"/>
          <p:cNvPicPr>
            <a:picLocks noChangeAspect="1" noChangeArrowheads="1"/>
          </p:cNvPicPr>
          <p:nvPr/>
        </p:nvPicPr>
        <p:blipFill rotWithShape="1">
          <a:blip r:embed="rId2">
            <a:extLst>
              <a:ext uri="{28A0092B-C50C-407E-A947-70E740481C1C}">
                <a14:useLocalDpi xmlns:a14="http://schemas.microsoft.com/office/drawing/2010/main" val="0"/>
              </a:ext>
            </a:extLst>
          </a:blip>
          <a:srcRect l="14179"/>
          <a:stretch/>
        </p:blipFill>
        <p:spPr bwMode="auto">
          <a:xfrm>
            <a:off x="0" y="63334"/>
            <a:ext cx="9143999"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Başlık 1"/>
          <p:cNvSpPr>
            <a:spLocks noGrp="1"/>
          </p:cNvSpPr>
          <p:nvPr>
            <p:ph type="ctrTitle"/>
          </p:nvPr>
        </p:nvSpPr>
        <p:spPr>
          <a:xfrm>
            <a:off x="5144" y="188640"/>
            <a:ext cx="8450824" cy="811485"/>
          </a:xfrm>
        </p:spPr>
        <p:txBody>
          <a:bodyPr>
            <a:normAutofit/>
          </a:bodyPr>
          <a:lstStyle/>
          <a:p>
            <a:r>
              <a:rPr lang="tr-TR" sz="2000" b="1" dirty="0">
                <a:solidFill>
                  <a:schemeClr val="bg1"/>
                </a:solidFill>
              </a:rPr>
              <a:t>NLAYA </a:t>
            </a:r>
            <a:r>
              <a:rPr lang="tr-TR" sz="2000" b="1" dirty="0" smtClean="0">
                <a:solidFill>
                  <a:schemeClr val="bg1"/>
                </a:solidFill>
              </a:rPr>
              <a:t>SUDAN TÜRKİYE </a:t>
            </a:r>
            <a:r>
              <a:rPr lang="tr-TR" sz="2000" b="1" dirty="0">
                <a:solidFill>
                  <a:schemeClr val="bg1"/>
                </a:solidFill>
              </a:rPr>
              <a:t>EĞİTİM VE ARAŞTIRMA HASTANESİ</a:t>
            </a:r>
          </a:p>
        </p:txBody>
      </p:sp>
      <p:sp>
        <p:nvSpPr>
          <p:cNvPr id="3" name="Alt Başlık 2"/>
          <p:cNvSpPr>
            <a:spLocks noGrp="1"/>
          </p:cNvSpPr>
          <p:nvPr>
            <p:ph type="subTitle" idx="1"/>
          </p:nvPr>
        </p:nvSpPr>
        <p:spPr>
          <a:xfrm>
            <a:off x="539552" y="1182279"/>
            <a:ext cx="7344816" cy="2462746"/>
          </a:xfrm>
        </p:spPr>
        <p:txBody>
          <a:bodyPr/>
          <a:lstStyle/>
          <a:p>
            <a:endParaRPr lang="tr-TR" dirty="0"/>
          </a:p>
        </p:txBody>
      </p:sp>
      <p:sp>
        <p:nvSpPr>
          <p:cNvPr id="4" name="Alt Başlık 3"/>
          <p:cNvSpPr>
            <a:spLocks noGrp="1"/>
          </p:cNvSpPr>
          <p:nvPr>
            <p:ph type="subTitle" idx="1"/>
          </p:nvPr>
        </p:nvSpPr>
        <p:spPr>
          <a:xfrm>
            <a:off x="539552" y="5733256"/>
            <a:ext cx="8352928" cy="936104"/>
          </a:xfrm>
        </p:spPr>
        <p:txBody>
          <a:bodyPr>
            <a:normAutofit/>
          </a:bodyPr>
          <a:lstStyle/>
          <a:p>
            <a:pPr algn="just"/>
            <a:endParaRPr lang="tr-TR" dirty="0">
              <a:solidFill>
                <a:schemeClr val="tx2">
                  <a:lumMod val="75000"/>
                </a:schemeClr>
              </a:solidFill>
            </a:endParaRPr>
          </a:p>
        </p:txBody>
      </p:sp>
      <p:pic>
        <p:nvPicPr>
          <p:cNvPr id="4099" name="Picture 3" descr="C:\Users\murat.dagistanli\Desktop\MURAT KİTAPÇIK\GENEL\hartum-nyala\DSC_43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063458"/>
            <a:ext cx="9144000" cy="5794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51748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ufuk.diri\Pictures\Resim1.png"/>
          <p:cNvPicPr>
            <a:picLocks noChangeAspect="1" noChangeArrowheads="1"/>
          </p:cNvPicPr>
          <p:nvPr/>
        </p:nvPicPr>
        <p:blipFill rotWithShape="1">
          <a:blip r:embed="rId2">
            <a:extLst>
              <a:ext uri="{28A0092B-C50C-407E-A947-70E740481C1C}">
                <a14:useLocalDpi xmlns:a14="http://schemas.microsoft.com/office/drawing/2010/main" val="0"/>
              </a:ext>
            </a:extLst>
          </a:blip>
          <a:srcRect l="14179"/>
          <a:stretch/>
        </p:blipFill>
        <p:spPr bwMode="auto">
          <a:xfrm>
            <a:off x="0" y="63334"/>
            <a:ext cx="9143999"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Başlık 1"/>
          <p:cNvSpPr>
            <a:spLocks noGrp="1"/>
          </p:cNvSpPr>
          <p:nvPr>
            <p:ph type="ctrTitle"/>
          </p:nvPr>
        </p:nvSpPr>
        <p:spPr>
          <a:xfrm>
            <a:off x="5144" y="188640"/>
            <a:ext cx="8450824" cy="811485"/>
          </a:xfrm>
        </p:spPr>
        <p:txBody>
          <a:bodyPr>
            <a:normAutofit/>
          </a:bodyPr>
          <a:lstStyle/>
          <a:p>
            <a:r>
              <a:rPr lang="tr-TR" sz="2000" b="1" dirty="0">
                <a:solidFill>
                  <a:schemeClr val="bg1"/>
                </a:solidFill>
              </a:rPr>
              <a:t>NLAYA </a:t>
            </a:r>
            <a:r>
              <a:rPr lang="tr-TR" sz="2000" b="1" dirty="0" smtClean="0">
                <a:solidFill>
                  <a:schemeClr val="bg1"/>
                </a:solidFill>
              </a:rPr>
              <a:t>SUDAN TÜRKİYE </a:t>
            </a:r>
            <a:r>
              <a:rPr lang="tr-TR" sz="2000" b="1" dirty="0">
                <a:solidFill>
                  <a:schemeClr val="bg1"/>
                </a:solidFill>
              </a:rPr>
              <a:t>EĞİTİM VE ARAŞTIRMA HASTANESİ</a:t>
            </a:r>
          </a:p>
        </p:txBody>
      </p:sp>
      <p:sp>
        <p:nvSpPr>
          <p:cNvPr id="3" name="Alt Başlık 2"/>
          <p:cNvSpPr>
            <a:spLocks noGrp="1"/>
          </p:cNvSpPr>
          <p:nvPr>
            <p:ph type="subTitle" idx="1"/>
          </p:nvPr>
        </p:nvSpPr>
        <p:spPr>
          <a:xfrm>
            <a:off x="539552" y="1182279"/>
            <a:ext cx="7344816" cy="2462746"/>
          </a:xfrm>
        </p:spPr>
        <p:txBody>
          <a:bodyPr/>
          <a:lstStyle/>
          <a:p>
            <a:endParaRPr lang="tr-TR" dirty="0"/>
          </a:p>
        </p:txBody>
      </p:sp>
      <p:sp>
        <p:nvSpPr>
          <p:cNvPr id="4" name="Alt Başlık 3"/>
          <p:cNvSpPr>
            <a:spLocks noGrp="1"/>
          </p:cNvSpPr>
          <p:nvPr>
            <p:ph type="subTitle" idx="1"/>
          </p:nvPr>
        </p:nvSpPr>
        <p:spPr>
          <a:xfrm>
            <a:off x="539552" y="5733256"/>
            <a:ext cx="8352928" cy="936104"/>
          </a:xfrm>
        </p:spPr>
        <p:txBody>
          <a:bodyPr>
            <a:normAutofit fontScale="70000" lnSpcReduction="20000"/>
          </a:bodyPr>
          <a:lstStyle/>
          <a:p>
            <a:pPr algn="just"/>
            <a:r>
              <a:rPr lang="tr-TR" dirty="0">
                <a:solidFill>
                  <a:schemeClr val="tx2">
                    <a:lumMod val="75000"/>
                  </a:schemeClr>
                </a:solidFill>
              </a:rPr>
              <a:t>Sudan-Türkiye </a:t>
            </a:r>
            <a:r>
              <a:rPr lang="tr-TR" dirty="0" err="1">
                <a:solidFill>
                  <a:schemeClr val="tx2">
                    <a:lumMod val="75000"/>
                  </a:schemeClr>
                </a:solidFill>
              </a:rPr>
              <a:t>Nyala</a:t>
            </a:r>
            <a:r>
              <a:rPr lang="tr-TR" dirty="0">
                <a:solidFill>
                  <a:schemeClr val="tx2">
                    <a:lumMod val="75000"/>
                  </a:schemeClr>
                </a:solidFill>
              </a:rPr>
              <a:t> EAH yaklaşık 11.000 m2 kapalı alana sahiptir. Hastane 150 yatak kapasiteli olup hali hazırda 75 yatağı </a:t>
            </a:r>
            <a:r>
              <a:rPr lang="tr-TR" dirty="0" smtClean="0">
                <a:solidFill>
                  <a:schemeClr val="tx2">
                    <a:lumMod val="75000"/>
                  </a:schemeClr>
                </a:solidFill>
              </a:rPr>
              <a:t>bulunmaktadır. </a:t>
            </a:r>
            <a:endParaRPr lang="tr-TR" dirty="0">
              <a:solidFill>
                <a:schemeClr val="tx2">
                  <a:lumMod val="75000"/>
                </a:schemeClr>
              </a:solidFill>
            </a:endParaRP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059309"/>
            <a:ext cx="8640960" cy="46019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67775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ufuk.diri\Pictures\Resim1.png"/>
          <p:cNvPicPr>
            <a:picLocks noChangeAspect="1" noChangeArrowheads="1"/>
          </p:cNvPicPr>
          <p:nvPr/>
        </p:nvPicPr>
        <p:blipFill rotWithShape="1">
          <a:blip r:embed="rId2">
            <a:extLst>
              <a:ext uri="{28A0092B-C50C-407E-A947-70E740481C1C}">
                <a14:useLocalDpi xmlns:a14="http://schemas.microsoft.com/office/drawing/2010/main" val="0"/>
              </a:ext>
            </a:extLst>
          </a:blip>
          <a:srcRect l="14179"/>
          <a:stretch/>
        </p:blipFill>
        <p:spPr bwMode="auto">
          <a:xfrm>
            <a:off x="0" y="63334"/>
            <a:ext cx="9143999"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Başlık 1"/>
          <p:cNvSpPr>
            <a:spLocks noGrp="1"/>
          </p:cNvSpPr>
          <p:nvPr>
            <p:ph type="ctrTitle"/>
          </p:nvPr>
        </p:nvSpPr>
        <p:spPr>
          <a:xfrm>
            <a:off x="323528" y="188640"/>
            <a:ext cx="7772400" cy="811485"/>
          </a:xfrm>
        </p:spPr>
        <p:txBody>
          <a:bodyPr>
            <a:normAutofit/>
          </a:bodyPr>
          <a:lstStyle/>
          <a:p>
            <a:r>
              <a:rPr lang="tr-TR" sz="2000" b="1" dirty="0">
                <a:solidFill>
                  <a:schemeClr val="bg1"/>
                </a:solidFill>
              </a:rPr>
              <a:t>NLAYA SUDAN&amp;TÜRKİYE EĞİTİM VE ARAŞTIRMA HASTANESİ</a:t>
            </a:r>
          </a:p>
        </p:txBody>
      </p:sp>
      <p:pic>
        <p:nvPicPr>
          <p:cNvPr id="6146" name="Picture 2" descr="C:\Users\murat.dagistanli\Desktop\MURAT KİTAPÇIK\GENEL\hartum-nyala\DSC_46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08720"/>
            <a:ext cx="9144000" cy="5949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9541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ufuk.diri\Pictures\Resim1.png"/>
          <p:cNvPicPr>
            <a:picLocks noChangeAspect="1" noChangeArrowheads="1"/>
          </p:cNvPicPr>
          <p:nvPr/>
        </p:nvPicPr>
        <p:blipFill rotWithShape="1">
          <a:blip r:embed="rId2">
            <a:extLst>
              <a:ext uri="{28A0092B-C50C-407E-A947-70E740481C1C}">
                <a14:useLocalDpi xmlns:a14="http://schemas.microsoft.com/office/drawing/2010/main" val="0"/>
              </a:ext>
            </a:extLst>
          </a:blip>
          <a:srcRect l="14179"/>
          <a:stretch/>
        </p:blipFill>
        <p:spPr bwMode="auto">
          <a:xfrm>
            <a:off x="0" y="63334"/>
            <a:ext cx="9143999"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Başlık 1"/>
          <p:cNvSpPr>
            <a:spLocks noGrp="1"/>
          </p:cNvSpPr>
          <p:nvPr>
            <p:ph type="ctrTitle"/>
          </p:nvPr>
        </p:nvSpPr>
        <p:spPr>
          <a:xfrm>
            <a:off x="323528" y="188640"/>
            <a:ext cx="7772400" cy="811485"/>
          </a:xfrm>
        </p:spPr>
        <p:txBody>
          <a:bodyPr>
            <a:normAutofit/>
          </a:bodyPr>
          <a:lstStyle/>
          <a:p>
            <a:r>
              <a:rPr lang="tr-TR" sz="2000" b="1" dirty="0">
                <a:solidFill>
                  <a:schemeClr val="bg1"/>
                </a:solidFill>
              </a:rPr>
              <a:t>NLAYA SUDAN&amp;TÜRKİYE EĞİTİM VE ARAŞTIRMA HASTANESİ</a:t>
            </a:r>
          </a:p>
        </p:txBody>
      </p:sp>
      <p:pic>
        <p:nvPicPr>
          <p:cNvPr id="2050" name="Picture 2" descr="http://www.tika.gov.tr/fotograf/800/0/1393590637_sudan-turkiye-egitim-ve-arastirma-hastanesi-acildi-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0728"/>
            <a:ext cx="9143999" cy="5743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4689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ufuk.diri\Pictures\Resim1.png"/>
          <p:cNvPicPr>
            <a:picLocks noChangeAspect="1" noChangeArrowheads="1"/>
          </p:cNvPicPr>
          <p:nvPr/>
        </p:nvPicPr>
        <p:blipFill rotWithShape="1">
          <a:blip r:embed="rId2">
            <a:extLst>
              <a:ext uri="{28A0092B-C50C-407E-A947-70E740481C1C}">
                <a14:useLocalDpi xmlns:a14="http://schemas.microsoft.com/office/drawing/2010/main" val="0"/>
              </a:ext>
            </a:extLst>
          </a:blip>
          <a:srcRect l="14179"/>
          <a:stretch/>
        </p:blipFill>
        <p:spPr bwMode="auto">
          <a:xfrm>
            <a:off x="0" y="63334"/>
            <a:ext cx="9143999"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Başlık 1"/>
          <p:cNvSpPr>
            <a:spLocks noGrp="1"/>
          </p:cNvSpPr>
          <p:nvPr>
            <p:ph type="ctrTitle"/>
          </p:nvPr>
        </p:nvSpPr>
        <p:spPr>
          <a:xfrm>
            <a:off x="323528" y="188640"/>
            <a:ext cx="7772400" cy="811485"/>
          </a:xfrm>
        </p:spPr>
        <p:txBody>
          <a:bodyPr>
            <a:normAutofit/>
          </a:bodyPr>
          <a:lstStyle/>
          <a:p>
            <a:r>
              <a:rPr lang="tr-TR" sz="2000" b="1" dirty="0">
                <a:solidFill>
                  <a:schemeClr val="bg1"/>
                </a:solidFill>
              </a:rPr>
              <a:t>NLAYA SUDAN&amp;TÜRKİYE EĞİTİM VE ARAŞTIRMA HASTANESİ</a:t>
            </a:r>
          </a:p>
        </p:txBody>
      </p:sp>
      <p:pic>
        <p:nvPicPr>
          <p:cNvPr id="12290" name="Picture 2" descr="C:\Users\murat.dagistanli\Desktop\MURAT KİTAPÇIK\GENEL\hartum-nyala\DSC_48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08720"/>
            <a:ext cx="9144000" cy="5949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9220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ufuk.diri\Pictures\Resim1.png"/>
          <p:cNvPicPr>
            <a:picLocks noChangeAspect="1" noChangeArrowheads="1"/>
          </p:cNvPicPr>
          <p:nvPr/>
        </p:nvPicPr>
        <p:blipFill rotWithShape="1">
          <a:blip r:embed="rId2">
            <a:extLst>
              <a:ext uri="{28A0092B-C50C-407E-A947-70E740481C1C}">
                <a14:useLocalDpi xmlns:a14="http://schemas.microsoft.com/office/drawing/2010/main" val="0"/>
              </a:ext>
            </a:extLst>
          </a:blip>
          <a:srcRect l="14179"/>
          <a:stretch/>
        </p:blipFill>
        <p:spPr bwMode="auto">
          <a:xfrm>
            <a:off x="0" y="63334"/>
            <a:ext cx="9143999"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Başlık 1"/>
          <p:cNvSpPr>
            <a:spLocks noGrp="1"/>
          </p:cNvSpPr>
          <p:nvPr>
            <p:ph type="ctrTitle"/>
          </p:nvPr>
        </p:nvSpPr>
        <p:spPr>
          <a:xfrm>
            <a:off x="323528" y="188640"/>
            <a:ext cx="7772400" cy="811485"/>
          </a:xfrm>
        </p:spPr>
        <p:txBody>
          <a:bodyPr>
            <a:normAutofit/>
          </a:bodyPr>
          <a:lstStyle/>
          <a:p>
            <a:r>
              <a:rPr lang="tr-TR" sz="2000" b="1" dirty="0">
                <a:solidFill>
                  <a:schemeClr val="bg1"/>
                </a:solidFill>
              </a:rPr>
              <a:t>NLAYA SUDAN&amp;TÜRKİYE EĞİTİM VE ARAŞTIRMA HASTANESİ</a:t>
            </a:r>
          </a:p>
        </p:txBody>
      </p:sp>
      <p:pic>
        <p:nvPicPr>
          <p:cNvPr id="13314" name="Picture 2" descr="C:\Users\murat.dagistanli\Desktop\MURAT KİTAPÇIK\GENEL\hartum-nyala\SUDAN HASTANE\DSC_486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36712"/>
            <a:ext cx="9144000" cy="6021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49720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kirli\Desktop\Adsız.png"/>
          <p:cNvPicPr>
            <a:picLocks noChangeAspect="1" noChangeArrowheads="1"/>
          </p:cNvPicPr>
          <p:nvPr/>
        </p:nvPicPr>
        <p:blipFill rotWithShape="1">
          <a:blip r:embed="rId2">
            <a:extLst>
              <a:ext uri="{28A0092B-C50C-407E-A947-70E740481C1C}">
                <a14:useLocalDpi xmlns:a14="http://schemas.microsoft.com/office/drawing/2010/main" val="0"/>
              </a:ext>
            </a:extLst>
          </a:blip>
          <a:srcRect r="16494" b="8978"/>
          <a:stretch/>
        </p:blipFill>
        <p:spPr bwMode="auto">
          <a:xfrm>
            <a:off x="179512" y="1063459"/>
            <a:ext cx="8793360" cy="5605901"/>
          </a:xfrm>
          <a:prstGeom prst="rect">
            <a:avLst/>
          </a:prstGeom>
          <a:noFill/>
          <a:extLst>
            <a:ext uri="{909E8E84-426E-40DD-AFC4-6F175D3DCCD1}">
              <a14:hiddenFill xmlns:a14="http://schemas.microsoft.com/office/drawing/2010/main">
                <a:solidFill>
                  <a:srgbClr val="FFFFFF"/>
                </a:solidFill>
              </a14:hiddenFill>
            </a:ext>
          </a:extLst>
        </p:spPr>
      </p:pic>
      <p:sp>
        <p:nvSpPr>
          <p:cNvPr id="2" name="Başlık 1"/>
          <p:cNvSpPr>
            <a:spLocks noGrp="1"/>
          </p:cNvSpPr>
          <p:nvPr>
            <p:ph type="ctrTitle"/>
          </p:nvPr>
        </p:nvSpPr>
        <p:spPr>
          <a:xfrm>
            <a:off x="683568" y="188640"/>
            <a:ext cx="7772400" cy="811485"/>
          </a:xfrm>
        </p:spPr>
        <p:txBody>
          <a:bodyPr>
            <a:normAutofit/>
          </a:bodyPr>
          <a:lstStyle/>
          <a:p>
            <a:r>
              <a:rPr lang="tr-TR" sz="2000" b="1" dirty="0">
                <a:solidFill>
                  <a:schemeClr val="bg1"/>
                </a:solidFill>
              </a:rPr>
              <a:t>NLAYA SUDAN&amp;TÜRKİYE EĞİTİM VE ARAŞTIRMA HASTANESİ</a:t>
            </a:r>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9666" y="4512410"/>
            <a:ext cx="153018" cy="131904"/>
          </a:xfrm>
          <a:prstGeom prst="ellipse">
            <a:avLst/>
          </a:prstGeom>
          <a:noFill/>
          <a:ln w="63500" algn="in">
            <a:solidFill>
              <a:srgbClr val="F2F2F2"/>
            </a:solidFill>
            <a:round/>
            <a:headEnd/>
            <a:tailEnd/>
          </a:ln>
          <a:effectLst>
            <a:outerShdw dist="99190" dir="3011666" algn="ctr" rotWithShape="0">
              <a:srgbClr val="B2B2B2">
                <a:alpha val="50000"/>
              </a:srgbClr>
            </a:outerShdw>
          </a:effectLst>
          <a:extLst>
            <a:ext uri="{909E8E84-426E-40DD-AFC4-6F175D3DCCD1}">
              <a14:hiddenFill xmlns:a14="http://schemas.microsoft.com/office/drawing/2010/main">
                <a:solidFill>
                  <a:srgbClr val="FFFFFF"/>
                </a:solidFill>
              </a14:hiddenFill>
            </a:ext>
          </a:extLst>
        </p:spPr>
      </p:pic>
      <p:pic>
        <p:nvPicPr>
          <p:cNvPr id="7" name="Picture 5" descr="C:\Users\ufuk.diri\Pictures\Resim1.png"/>
          <p:cNvPicPr>
            <a:picLocks noChangeAspect="1" noChangeArrowheads="1"/>
          </p:cNvPicPr>
          <p:nvPr/>
        </p:nvPicPr>
        <p:blipFill rotWithShape="1">
          <a:blip r:embed="rId4">
            <a:extLst>
              <a:ext uri="{28A0092B-C50C-407E-A947-70E740481C1C}">
                <a14:useLocalDpi xmlns:a14="http://schemas.microsoft.com/office/drawing/2010/main" val="0"/>
              </a:ext>
            </a:extLst>
          </a:blip>
          <a:srcRect l="14597"/>
          <a:stretch/>
        </p:blipFill>
        <p:spPr bwMode="auto">
          <a:xfrm>
            <a:off x="1" y="0"/>
            <a:ext cx="9140824"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ikdörtgen 7"/>
          <p:cNvSpPr/>
          <p:nvPr/>
        </p:nvSpPr>
        <p:spPr>
          <a:xfrm>
            <a:off x="1484040" y="332656"/>
            <a:ext cx="6336704" cy="369332"/>
          </a:xfrm>
          <a:prstGeom prst="rect">
            <a:avLst/>
          </a:prstGeom>
        </p:spPr>
        <p:txBody>
          <a:bodyPr wrap="square">
            <a:spAutoFit/>
          </a:bodyPr>
          <a:lstStyle/>
          <a:p>
            <a:pPr algn="ctr"/>
            <a:r>
              <a:rPr lang="tr-TR" b="1" dirty="0" smtClean="0">
                <a:solidFill>
                  <a:schemeClr val="bg1"/>
                </a:solidFill>
              </a:rPr>
              <a:t>SUDAN (KUZEY)</a:t>
            </a:r>
            <a:endParaRPr lang="tr-TR" b="1" dirty="0">
              <a:solidFill>
                <a:schemeClr val="bg1"/>
              </a:solidFill>
            </a:endParaRPr>
          </a:p>
        </p:txBody>
      </p:sp>
    </p:spTree>
    <p:extLst>
      <p:ext uri="{BB962C8B-B14F-4D97-AF65-F5344CB8AC3E}">
        <p14:creationId xmlns:p14="http://schemas.microsoft.com/office/powerpoint/2010/main" val="32659002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ufuk.diri\Pictures\Resim1.png"/>
          <p:cNvPicPr>
            <a:picLocks noChangeAspect="1" noChangeArrowheads="1"/>
          </p:cNvPicPr>
          <p:nvPr/>
        </p:nvPicPr>
        <p:blipFill rotWithShape="1">
          <a:blip r:embed="rId2">
            <a:extLst>
              <a:ext uri="{28A0092B-C50C-407E-A947-70E740481C1C}">
                <a14:useLocalDpi xmlns:a14="http://schemas.microsoft.com/office/drawing/2010/main" val="0"/>
              </a:ext>
            </a:extLst>
          </a:blip>
          <a:srcRect l="14179"/>
          <a:stretch/>
        </p:blipFill>
        <p:spPr bwMode="auto">
          <a:xfrm>
            <a:off x="0" y="63334"/>
            <a:ext cx="9143999"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Başlık 1"/>
          <p:cNvSpPr>
            <a:spLocks noGrp="1"/>
          </p:cNvSpPr>
          <p:nvPr>
            <p:ph type="ctrTitle"/>
          </p:nvPr>
        </p:nvSpPr>
        <p:spPr>
          <a:xfrm>
            <a:off x="323528" y="188640"/>
            <a:ext cx="7772400" cy="811485"/>
          </a:xfrm>
        </p:spPr>
        <p:txBody>
          <a:bodyPr>
            <a:normAutofit/>
          </a:bodyPr>
          <a:lstStyle/>
          <a:p>
            <a:r>
              <a:rPr lang="tr-TR" sz="2000" b="1" dirty="0">
                <a:solidFill>
                  <a:schemeClr val="bg1"/>
                </a:solidFill>
              </a:rPr>
              <a:t>NLAYA SUDAN&amp;TÜRKİYE EĞİTİM VE ARAŞTIRMA HASTANESİ</a:t>
            </a:r>
          </a:p>
        </p:txBody>
      </p:sp>
      <p:pic>
        <p:nvPicPr>
          <p:cNvPr id="7170" name="Picture 2" descr="C:\Users\murat.dagistanli\Desktop\MURAT KİTAPÇIK\GENEL\hartum-nyala\DSC_467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08720"/>
            <a:ext cx="9144000" cy="5949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32798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ufuk.diri\Pictures\Resim1.png"/>
          <p:cNvPicPr>
            <a:picLocks noChangeAspect="1" noChangeArrowheads="1"/>
          </p:cNvPicPr>
          <p:nvPr/>
        </p:nvPicPr>
        <p:blipFill rotWithShape="1">
          <a:blip r:embed="rId2">
            <a:extLst>
              <a:ext uri="{28A0092B-C50C-407E-A947-70E740481C1C}">
                <a14:useLocalDpi xmlns:a14="http://schemas.microsoft.com/office/drawing/2010/main" val="0"/>
              </a:ext>
            </a:extLst>
          </a:blip>
          <a:srcRect l="14179"/>
          <a:stretch/>
        </p:blipFill>
        <p:spPr bwMode="auto">
          <a:xfrm>
            <a:off x="0" y="63334"/>
            <a:ext cx="9143999"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Başlık 1"/>
          <p:cNvSpPr>
            <a:spLocks noGrp="1"/>
          </p:cNvSpPr>
          <p:nvPr>
            <p:ph type="ctrTitle"/>
          </p:nvPr>
        </p:nvSpPr>
        <p:spPr>
          <a:xfrm>
            <a:off x="323528" y="188640"/>
            <a:ext cx="7772400" cy="811485"/>
          </a:xfrm>
        </p:spPr>
        <p:txBody>
          <a:bodyPr>
            <a:normAutofit/>
          </a:bodyPr>
          <a:lstStyle/>
          <a:p>
            <a:r>
              <a:rPr lang="tr-TR" sz="2000" b="1" dirty="0">
                <a:solidFill>
                  <a:schemeClr val="bg1"/>
                </a:solidFill>
              </a:rPr>
              <a:t>NLAYA SUDAN&amp;TÜRKİYE EĞİTİM VE ARAŞTIRMA HASTANESİ</a:t>
            </a:r>
          </a:p>
        </p:txBody>
      </p:sp>
      <p:pic>
        <p:nvPicPr>
          <p:cNvPr id="8194" name="Picture 2" descr="C:\Users\murat.dagistanli\Desktop\MURAT KİTAPÇIK\GENEL\hartum-nyala\DSC_47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36712"/>
            <a:ext cx="9144000" cy="6021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4103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ufuk.diri\Pictures\Resim1.png"/>
          <p:cNvPicPr>
            <a:picLocks noChangeAspect="1" noChangeArrowheads="1"/>
          </p:cNvPicPr>
          <p:nvPr/>
        </p:nvPicPr>
        <p:blipFill rotWithShape="1">
          <a:blip r:embed="rId2">
            <a:extLst>
              <a:ext uri="{28A0092B-C50C-407E-A947-70E740481C1C}">
                <a14:useLocalDpi xmlns:a14="http://schemas.microsoft.com/office/drawing/2010/main" val="0"/>
              </a:ext>
            </a:extLst>
          </a:blip>
          <a:srcRect l="14179"/>
          <a:stretch/>
        </p:blipFill>
        <p:spPr bwMode="auto">
          <a:xfrm>
            <a:off x="0" y="63334"/>
            <a:ext cx="9143999"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Başlık 1"/>
          <p:cNvSpPr>
            <a:spLocks noGrp="1"/>
          </p:cNvSpPr>
          <p:nvPr>
            <p:ph type="ctrTitle"/>
          </p:nvPr>
        </p:nvSpPr>
        <p:spPr>
          <a:xfrm>
            <a:off x="323528" y="188640"/>
            <a:ext cx="7772400" cy="811485"/>
          </a:xfrm>
        </p:spPr>
        <p:txBody>
          <a:bodyPr>
            <a:normAutofit/>
          </a:bodyPr>
          <a:lstStyle/>
          <a:p>
            <a:r>
              <a:rPr lang="tr-TR" sz="2000" b="1" dirty="0">
                <a:solidFill>
                  <a:schemeClr val="bg1"/>
                </a:solidFill>
              </a:rPr>
              <a:t>NLAYA SUDAN&amp;TÜRKİYE EĞİTİM VE ARAŞTIRMA HASTANESİ</a:t>
            </a:r>
          </a:p>
        </p:txBody>
      </p:sp>
      <p:pic>
        <p:nvPicPr>
          <p:cNvPr id="9218" name="Picture 2" descr="C:\Users\murat.dagistanli\Desktop\MURAT KİTAPÇIK\GENEL\hartum-nyala\SUDAN HASTANE\DSC_47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08720"/>
            <a:ext cx="9144000" cy="5949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9301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ufuk.diri\Pictures\Resim1.png"/>
          <p:cNvPicPr>
            <a:picLocks noChangeAspect="1" noChangeArrowheads="1"/>
          </p:cNvPicPr>
          <p:nvPr/>
        </p:nvPicPr>
        <p:blipFill rotWithShape="1">
          <a:blip r:embed="rId2">
            <a:extLst>
              <a:ext uri="{28A0092B-C50C-407E-A947-70E740481C1C}">
                <a14:useLocalDpi xmlns:a14="http://schemas.microsoft.com/office/drawing/2010/main" val="0"/>
              </a:ext>
            </a:extLst>
          </a:blip>
          <a:srcRect l="14179"/>
          <a:stretch/>
        </p:blipFill>
        <p:spPr bwMode="auto">
          <a:xfrm>
            <a:off x="0" y="63334"/>
            <a:ext cx="9143999"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Başlık 1"/>
          <p:cNvSpPr>
            <a:spLocks noGrp="1"/>
          </p:cNvSpPr>
          <p:nvPr>
            <p:ph type="ctrTitle"/>
          </p:nvPr>
        </p:nvSpPr>
        <p:spPr>
          <a:xfrm>
            <a:off x="323528" y="188640"/>
            <a:ext cx="7772400" cy="811485"/>
          </a:xfrm>
        </p:spPr>
        <p:txBody>
          <a:bodyPr>
            <a:normAutofit/>
          </a:bodyPr>
          <a:lstStyle/>
          <a:p>
            <a:r>
              <a:rPr lang="tr-TR" sz="2000" b="1" dirty="0">
                <a:solidFill>
                  <a:schemeClr val="bg1"/>
                </a:solidFill>
              </a:rPr>
              <a:t>NLAYA SUDAN&amp;TÜRKİYE EĞİTİM VE ARAŞTIRMA HASTANESİ</a:t>
            </a:r>
          </a:p>
        </p:txBody>
      </p:sp>
      <p:pic>
        <p:nvPicPr>
          <p:cNvPr id="10242" name="Picture 2" descr="C:\Users\murat.dagistanli\Desktop\MURAT KİTAPÇIK\GENEL\hartum-nyala\DSC_47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08720"/>
            <a:ext cx="4572000" cy="5914481"/>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murat.dagistanli\Desktop\MURAT KİTAPÇIK\GENEL\hartum-nyala\DSC_478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4" y="908720"/>
            <a:ext cx="4536504" cy="5949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1846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ufuk.diri\Pictures\Resim1.png"/>
          <p:cNvPicPr>
            <a:picLocks noChangeAspect="1" noChangeArrowheads="1"/>
          </p:cNvPicPr>
          <p:nvPr/>
        </p:nvPicPr>
        <p:blipFill rotWithShape="1">
          <a:blip r:embed="rId2">
            <a:extLst>
              <a:ext uri="{28A0092B-C50C-407E-A947-70E740481C1C}">
                <a14:useLocalDpi xmlns:a14="http://schemas.microsoft.com/office/drawing/2010/main" val="0"/>
              </a:ext>
            </a:extLst>
          </a:blip>
          <a:srcRect l="14179"/>
          <a:stretch/>
        </p:blipFill>
        <p:spPr bwMode="auto">
          <a:xfrm>
            <a:off x="0" y="63334"/>
            <a:ext cx="9143999"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Başlık 1"/>
          <p:cNvSpPr>
            <a:spLocks noGrp="1"/>
          </p:cNvSpPr>
          <p:nvPr>
            <p:ph type="ctrTitle"/>
          </p:nvPr>
        </p:nvSpPr>
        <p:spPr>
          <a:xfrm>
            <a:off x="323528" y="188640"/>
            <a:ext cx="7772400" cy="811485"/>
          </a:xfrm>
        </p:spPr>
        <p:txBody>
          <a:bodyPr>
            <a:normAutofit/>
          </a:bodyPr>
          <a:lstStyle/>
          <a:p>
            <a:r>
              <a:rPr lang="tr-TR" sz="2000" b="1" dirty="0">
                <a:solidFill>
                  <a:schemeClr val="bg1"/>
                </a:solidFill>
              </a:rPr>
              <a:t>NLAYA SUDAN&amp;TÜRKİYE EĞİTİM VE ARAŞTIRMA HASTANESİ</a:t>
            </a:r>
          </a:p>
        </p:txBody>
      </p:sp>
      <p:pic>
        <p:nvPicPr>
          <p:cNvPr id="11266" name="Picture 2" descr="C:\Users\murat.dagistanli\Desktop\MURAT KİTAPÇIK\GENEL\hartum-nyala\DSC_483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08720"/>
            <a:ext cx="4427984" cy="5949280"/>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Users\murat.dagistanli\Desktop\MURAT KİTAPÇIK\GENEL\hartum-nyala\DSC_482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908720"/>
            <a:ext cx="4427983" cy="5949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0774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ufuk.diri\Pictures\Resim1.png"/>
          <p:cNvPicPr>
            <a:picLocks noChangeAspect="1" noChangeArrowheads="1"/>
          </p:cNvPicPr>
          <p:nvPr/>
        </p:nvPicPr>
        <p:blipFill rotWithShape="1">
          <a:blip r:embed="rId2">
            <a:extLst>
              <a:ext uri="{28A0092B-C50C-407E-A947-70E740481C1C}">
                <a14:useLocalDpi xmlns:a14="http://schemas.microsoft.com/office/drawing/2010/main" val="0"/>
              </a:ext>
            </a:extLst>
          </a:blip>
          <a:srcRect l="14179"/>
          <a:stretch/>
        </p:blipFill>
        <p:spPr bwMode="auto">
          <a:xfrm>
            <a:off x="0" y="63334"/>
            <a:ext cx="9143999"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Başlık 1"/>
          <p:cNvSpPr>
            <a:spLocks noGrp="1"/>
          </p:cNvSpPr>
          <p:nvPr>
            <p:ph type="ctrTitle"/>
          </p:nvPr>
        </p:nvSpPr>
        <p:spPr>
          <a:xfrm>
            <a:off x="251520" y="188640"/>
            <a:ext cx="7772400" cy="811485"/>
          </a:xfrm>
        </p:spPr>
        <p:txBody>
          <a:bodyPr>
            <a:normAutofit/>
          </a:bodyPr>
          <a:lstStyle/>
          <a:p>
            <a:r>
              <a:rPr lang="tr-TR" sz="2000" b="1" dirty="0">
                <a:solidFill>
                  <a:schemeClr val="bg1"/>
                </a:solidFill>
              </a:rPr>
              <a:t>NLAYA SUDAN&amp;TÜRKİYE EĞİTİM VE ARAŞTIRMA HASTANESİ</a:t>
            </a:r>
          </a:p>
        </p:txBody>
      </p:sp>
      <p:pic>
        <p:nvPicPr>
          <p:cNvPr id="8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063458"/>
            <a:ext cx="8712968" cy="55338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0414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ufuk.diri\Pictures\Resim1.png"/>
          <p:cNvPicPr>
            <a:picLocks noChangeAspect="1" noChangeArrowheads="1"/>
          </p:cNvPicPr>
          <p:nvPr/>
        </p:nvPicPr>
        <p:blipFill rotWithShape="1">
          <a:blip r:embed="rId2">
            <a:extLst>
              <a:ext uri="{28A0092B-C50C-407E-A947-70E740481C1C}">
                <a14:useLocalDpi xmlns:a14="http://schemas.microsoft.com/office/drawing/2010/main" val="0"/>
              </a:ext>
            </a:extLst>
          </a:blip>
          <a:srcRect l="14179"/>
          <a:stretch/>
        </p:blipFill>
        <p:spPr bwMode="auto">
          <a:xfrm>
            <a:off x="0" y="63334"/>
            <a:ext cx="9143999"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Başlık 1"/>
          <p:cNvSpPr>
            <a:spLocks noGrp="1"/>
          </p:cNvSpPr>
          <p:nvPr>
            <p:ph type="ctrTitle"/>
          </p:nvPr>
        </p:nvSpPr>
        <p:spPr>
          <a:xfrm>
            <a:off x="251520" y="188640"/>
            <a:ext cx="7772400" cy="811485"/>
          </a:xfrm>
        </p:spPr>
        <p:txBody>
          <a:bodyPr>
            <a:normAutofit/>
          </a:bodyPr>
          <a:lstStyle/>
          <a:p>
            <a:r>
              <a:rPr lang="tr-TR" sz="2000" b="1" dirty="0">
                <a:solidFill>
                  <a:schemeClr val="bg1"/>
                </a:solidFill>
              </a:rPr>
              <a:t>NLAYA SUDAN&amp;TÜRKİYE EĞİTİM VE ARAŞTIRMA HASTANESİ</a:t>
            </a:r>
          </a:p>
        </p:txBody>
      </p:sp>
      <p:pic>
        <p:nvPicPr>
          <p:cNvPr id="819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063458"/>
            <a:ext cx="8701384" cy="56059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4591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ufuk.diri\Pictures\Resim1.png"/>
          <p:cNvPicPr>
            <a:picLocks noChangeAspect="1" noChangeArrowheads="1"/>
          </p:cNvPicPr>
          <p:nvPr/>
        </p:nvPicPr>
        <p:blipFill rotWithShape="1">
          <a:blip r:embed="rId2">
            <a:extLst>
              <a:ext uri="{28A0092B-C50C-407E-A947-70E740481C1C}">
                <a14:useLocalDpi xmlns:a14="http://schemas.microsoft.com/office/drawing/2010/main" val="0"/>
              </a:ext>
            </a:extLst>
          </a:blip>
          <a:srcRect l="14179"/>
          <a:stretch/>
        </p:blipFill>
        <p:spPr bwMode="auto">
          <a:xfrm>
            <a:off x="0" y="63334"/>
            <a:ext cx="9143999"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Başlık 1"/>
          <p:cNvSpPr>
            <a:spLocks noGrp="1"/>
          </p:cNvSpPr>
          <p:nvPr>
            <p:ph type="ctrTitle"/>
          </p:nvPr>
        </p:nvSpPr>
        <p:spPr>
          <a:xfrm>
            <a:off x="251520" y="188640"/>
            <a:ext cx="7772400" cy="811485"/>
          </a:xfrm>
        </p:spPr>
        <p:txBody>
          <a:bodyPr>
            <a:normAutofit/>
          </a:bodyPr>
          <a:lstStyle/>
          <a:p>
            <a:r>
              <a:rPr lang="tr-TR" sz="2000" b="1" dirty="0">
                <a:solidFill>
                  <a:schemeClr val="bg1"/>
                </a:solidFill>
              </a:rPr>
              <a:t>NLAYA SUDAN&amp;TÜRKİYE EĞİTİM VE ARAŞTIRMA HASTANESİ</a:t>
            </a:r>
          </a:p>
        </p:txBody>
      </p:sp>
      <p:pic>
        <p:nvPicPr>
          <p:cNvPr id="5" name="Picture 2" descr="C:\Users\kirli\Pictures\SUDAN-FOTOLAR\nyala-yeni-resimler\300A816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36712"/>
            <a:ext cx="9144000" cy="6021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3315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ufuk.diri\Pictures\Resim1.png"/>
          <p:cNvPicPr>
            <a:picLocks noChangeAspect="1" noChangeArrowheads="1"/>
          </p:cNvPicPr>
          <p:nvPr/>
        </p:nvPicPr>
        <p:blipFill rotWithShape="1">
          <a:blip r:embed="rId2">
            <a:extLst>
              <a:ext uri="{28A0092B-C50C-407E-A947-70E740481C1C}">
                <a14:useLocalDpi xmlns:a14="http://schemas.microsoft.com/office/drawing/2010/main" val="0"/>
              </a:ext>
            </a:extLst>
          </a:blip>
          <a:srcRect l="14179"/>
          <a:stretch/>
        </p:blipFill>
        <p:spPr bwMode="auto">
          <a:xfrm>
            <a:off x="0" y="63334"/>
            <a:ext cx="9143999"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Başlık 1"/>
          <p:cNvSpPr>
            <a:spLocks noGrp="1"/>
          </p:cNvSpPr>
          <p:nvPr>
            <p:ph type="ctrTitle"/>
          </p:nvPr>
        </p:nvSpPr>
        <p:spPr>
          <a:xfrm>
            <a:off x="251520" y="188640"/>
            <a:ext cx="7772400" cy="811485"/>
          </a:xfrm>
        </p:spPr>
        <p:txBody>
          <a:bodyPr>
            <a:normAutofit/>
          </a:bodyPr>
          <a:lstStyle/>
          <a:p>
            <a:r>
              <a:rPr lang="tr-TR" sz="2000" b="1" dirty="0">
                <a:solidFill>
                  <a:schemeClr val="bg1"/>
                </a:solidFill>
              </a:rPr>
              <a:t>NLAYA SUDAN&amp;TÜRKİYE EĞİTİM VE ARAŞTIRMA HASTANESİ</a:t>
            </a:r>
          </a:p>
        </p:txBody>
      </p:sp>
      <p:pic>
        <p:nvPicPr>
          <p:cNvPr id="4098" name="Picture 2" descr="https://encrypted-tbn3.gstatic.com/images?q=tbn:ANd9GcQnfs437tGccGYMM182oClCcwTnyOVOir5-QFIgLAqBclNdlHFA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063459"/>
            <a:ext cx="4219840" cy="230425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encrypted-tbn3.gstatic.com/images?q=tbn:ANd9GcSgDl_pqu-Bq9RevyvJjnJtKcbmoIJ6sNEa7khKzghQWBeTqTEcA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1" y="1072462"/>
            <a:ext cx="4032449" cy="2295253"/>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https://encrypted-tbn0.gstatic.com/images?q=tbn:ANd9GcS5-ju4ozRY1qUuJIzRTmpP-SzQSYpIidZPJn-S3fUCQrQVWKNRi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3789040"/>
            <a:ext cx="4219840" cy="215003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0030" y="3789040"/>
            <a:ext cx="4032449" cy="2150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85902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ufuk.diri\Pictures\Resim1.png"/>
          <p:cNvPicPr>
            <a:picLocks noChangeAspect="1" noChangeArrowheads="1"/>
          </p:cNvPicPr>
          <p:nvPr/>
        </p:nvPicPr>
        <p:blipFill rotWithShape="1">
          <a:blip r:embed="rId2">
            <a:extLst>
              <a:ext uri="{28A0092B-C50C-407E-A947-70E740481C1C}">
                <a14:useLocalDpi xmlns:a14="http://schemas.microsoft.com/office/drawing/2010/main" val="0"/>
              </a:ext>
            </a:extLst>
          </a:blip>
          <a:srcRect l="14030"/>
          <a:stretch/>
        </p:blipFill>
        <p:spPr bwMode="auto">
          <a:xfrm>
            <a:off x="0" y="63334"/>
            <a:ext cx="91440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Başlık 1"/>
          <p:cNvSpPr>
            <a:spLocks noGrp="1"/>
          </p:cNvSpPr>
          <p:nvPr>
            <p:ph type="ctrTitle"/>
          </p:nvPr>
        </p:nvSpPr>
        <p:spPr>
          <a:xfrm>
            <a:off x="251520" y="188640"/>
            <a:ext cx="7772400" cy="811485"/>
          </a:xfrm>
        </p:spPr>
        <p:txBody>
          <a:bodyPr>
            <a:normAutofit/>
          </a:bodyPr>
          <a:lstStyle/>
          <a:p>
            <a:r>
              <a:rPr lang="tr-TR" sz="2000" b="1" dirty="0" smtClean="0">
                <a:solidFill>
                  <a:schemeClr val="bg1"/>
                </a:solidFill>
              </a:rPr>
              <a:t>NYALA SUDAN TÜRKİYE </a:t>
            </a:r>
            <a:r>
              <a:rPr lang="tr-TR" sz="2000" b="1" dirty="0">
                <a:solidFill>
                  <a:schemeClr val="bg1"/>
                </a:solidFill>
              </a:rPr>
              <a:t>EĞİTİM VE ARAŞTIRMA HASTANESİ</a:t>
            </a:r>
          </a:p>
        </p:txBody>
      </p:sp>
      <p:pic>
        <p:nvPicPr>
          <p:cNvPr id="717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412776"/>
            <a:ext cx="8568952" cy="34563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Alt Başlık 3"/>
          <p:cNvSpPr>
            <a:spLocks noGrp="1"/>
          </p:cNvSpPr>
          <p:nvPr>
            <p:ph type="subTitle" idx="1"/>
          </p:nvPr>
        </p:nvSpPr>
        <p:spPr>
          <a:xfrm>
            <a:off x="179512" y="5229200"/>
            <a:ext cx="8712968" cy="1484784"/>
          </a:xfrm>
        </p:spPr>
        <p:txBody>
          <a:bodyPr>
            <a:noAutofit/>
          </a:bodyPr>
          <a:lstStyle/>
          <a:p>
            <a:pPr algn="just"/>
            <a:r>
              <a:rPr lang="tr-TR" sz="1800" b="1" dirty="0" smtClean="0">
                <a:solidFill>
                  <a:schemeClr val="tx2">
                    <a:lumMod val="75000"/>
                  </a:schemeClr>
                </a:solidFill>
              </a:rPr>
              <a:t>Hastanede </a:t>
            </a:r>
            <a:r>
              <a:rPr lang="tr-TR" sz="1800" b="1" dirty="0">
                <a:solidFill>
                  <a:schemeClr val="tx2">
                    <a:lumMod val="75000"/>
                  </a:schemeClr>
                </a:solidFill>
              </a:rPr>
              <a:t>31 poliklinik odası bulunmaktadır. Bu odaların 3 adedi Diş Polikliniği olarak düzenlenmiştir</a:t>
            </a:r>
            <a:r>
              <a:rPr lang="tr-TR" sz="1800" b="1" dirty="0" smtClean="0">
                <a:solidFill>
                  <a:schemeClr val="tx2">
                    <a:lumMod val="75000"/>
                  </a:schemeClr>
                </a:solidFill>
              </a:rPr>
              <a:t>.. </a:t>
            </a:r>
            <a:r>
              <a:rPr lang="tr-TR" sz="1800" b="1" dirty="0">
                <a:solidFill>
                  <a:schemeClr val="tx2">
                    <a:lumMod val="75000"/>
                  </a:schemeClr>
                </a:solidFill>
              </a:rPr>
              <a:t>Hastanede biyokimya, mikrobiyoloji ve patoloji laboratuvarı ile kan merkezi bulunmaktadır. Görüntüleme merkezinde de 2 adet </a:t>
            </a:r>
            <a:r>
              <a:rPr lang="tr-TR" sz="1800" b="1" dirty="0" err="1">
                <a:solidFill>
                  <a:schemeClr val="tx2">
                    <a:lumMod val="75000"/>
                  </a:schemeClr>
                </a:solidFill>
              </a:rPr>
              <a:t>konvasiyonel</a:t>
            </a:r>
            <a:r>
              <a:rPr lang="tr-TR" sz="1800" b="1" dirty="0">
                <a:solidFill>
                  <a:schemeClr val="tx2">
                    <a:lumMod val="75000"/>
                  </a:schemeClr>
                </a:solidFill>
              </a:rPr>
              <a:t> röntgen cihazı 1 adet mamografi cihazı, 1 adet tomografi cihazı ile 5 adet ultrason cihazı bulunmaktadır.</a:t>
            </a:r>
          </a:p>
        </p:txBody>
      </p:sp>
    </p:spTree>
    <p:extLst>
      <p:ext uri="{BB962C8B-B14F-4D97-AF65-F5344CB8AC3E}">
        <p14:creationId xmlns:p14="http://schemas.microsoft.com/office/powerpoint/2010/main" val="26753620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5" descr="C:\Users\ufuk.diri\Pictures\Resim1.png"/>
          <p:cNvPicPr>
            <a:picLocks noChangeAspect="1" noChangeArrowheads="1"/>
          </p:cNvPicPr>
          <p:nvPr/>
        </p:nvPicPr>
        <p:blipFill rotWithShape="1">
          <a:blip r:embed="rId2">
            <a:extLst>
              <a:ext uri="{28A0092B-C50C-407E-A947-70E740481C1C}">
                <a14:useLocalDpi xmlns:a14="http://schemas.microsoft.com/office/drawing/2010/main" val="0"/>
              </a:ext>
            </a:extLst>
          </a:blip>
          <a:srcRect l="14597"/>
          <a:stretch/>
        </p:blipFill>
        <p:spPr bwMode="auto">
          <a:xfrm>
            <a:off x="1" y="0"/>
            <a:ext cx="9140824"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p:cNvSpPr>
            <a:spLocks noGrp="1" noChangeArrowheads="1"/>
          </p:cNvSpPr>
          <p:nvPr>
            <p:ph idx="1"/>
          </p:nvPr>
        </p:nvSpPr>
        <p:spPr>
          <a:xfrm>
            <a:off x="-7937" y="1052513"/>
            <a:ext cx="4435922" cy="5500010"/>
          </a:xfrm>
        </p:spPr>
        <p:txBody>
          <a:bodyPr rtlCol="0">
            <a:normAutofit/>
          </a:bodyPr>
          <a:lstStyle/>
          <a:p>
            <a:pPr marL="274320" indent="-256032" eaLnBrk="1" fontAlgn="auto" hangingPunct="1">
              <a:spcAft>
                <a:spcPts val="0"/>
              </a:spcAft>
              <a:buFont typeface="Wingdings" pitchFamily="2" charset="2"/>
              <a:buNone/>
              <a:defRPr/>
            </a:pPr>
            <a:endParaRPr lang="tr-TR" dirty="0" smtClean="0"/>
          </a:p>
          <a:p>
            <a:pPr marL="274320" indent="-256032" eaLnBrk="1" fontAlgn="auto" hangingPunct="1">
              <a:spcAft>
                <a:spcPts val="0"/>
              </a:spcAft>
              <a:buFont typeface="Arial" pitchFamily="34" charset="0"/>
              <a:buChar char="•"/>
              <a:defRPr/>
            </a:pPr>
            <a:r>
              <a:rPr lang="tr-TR" sz="2000" dirty="0" smtClean="0">
                <a:solidFill>
                  <a:schemeClr val="tx2">
                    <a:lumMod val="75000"/>
                  </a:schemeClr>
                </a:solidFill>
              </a:rPr>
              <a:t>Başkent: </a:t>
            </a:r>
            <a:r>
              <a:rPr lang="tr-TR" sz="2000" dirty="0" err="1" smtClean="0">
                <a:solidFill>
                  <a:schemeClr val="tx2">
                    <a:lumMod val="75000"/>
                  </a:schemeClr>
                </a:solidFill>
              </a:rPr>
              <a:t>Hartum</a:t>
            </a:r>
            <a:endParaRPr lang="tr-TR" sz="2000" dirty="0" smtClean="0">
              <a:solidFill>
                <a:schemeClr val="tx2">
                  <a:lumMod val="75000"/>
                </a:schemeClr>
              </a:solidFill>
            </a:endParaRPr>
          </a:p>
          <a:p>
            <a:pPr marL="274320" indent="-256032" eaLnBrk="1" fontAlgn="auto" hangingPunct="1">
              <a:spcAft>
                <a:spcPts val="0"/>
              </a:spcAft>
              <a:buFont typeface="Arial" pitchFamily="34" charset="0"/>
              <a:buChar char="•"/>
              <a:defRPr/>
            </a:pPr>
            <a:r>
              <a:rPr lang="tr-TR" sz="2000" dirty="0" smtClean="0">
                <a:solidFill>
                  <a:schemeClr val="tx2">
                    <a:lumMod val="75000"/>
                  </a:schemeClr>
                </a:solidFill>
              </a:rPr>
              <a:t>Para Birimi: </a:t>
            </a:r>
            <a:r>
              <a:rPr lang="tr-TR" sz="1600" dirty="0" smtClean="0">
                <a:solidFill>
                  <a:schemeClr val="tx2">
                    <a:lumMod val="75000"/>
                  </a:schemeClr>
                </a:solidFill>
              </a:rPr>
              <a:t>Sudan Poundu (</a:t>
            </a:r>
            <a:r>
              <a:rPr lang="tr-TR" sz="1600" dirty="0" err="1" smtClean="0">
                <a:solidFill>
                  <a:schemeClr val="tx2">
                    <a:lumMod val="75000"/>
                  </a:schemeClr>
                </a:solidFill>
              </a:rPr>
              <a:t>Cüneyh</a:t>
            </a:r>
            <a:r>
              <a:rPr lang="tr-TR" sz="1600" dirty="0" smtClean="0">
                <a:solidFill>
                  <a:schemeClr val="tx2">
                    <a:lumMod val="75000"/>
                  </a:schemeClr>
                </a:solidFill>
              </a:rPr>
              <a:t> -SDG-)</a:t>
            </a:r>
          </a:p>
          <a:p>
            <a:pPr marL="274320" indent="-256032" eaLnBrk="1" fontAlgn="auto" hangingPunct="1">
              <a:spcAft>
                <a:spcPts val="0"/>
              </a:spcAft>
              <a:buFont typeface="Arial" pitchFamily="34" charset="0"/>
              <a:buChar char="•"/>
              <a:defRPr/>
            </a:pPr>
            <a:r>
              <a:rPr lang="tr-TR" sz="2000" dirty="0" smtClean="0">
                <a:solidFill>
                  <a:schemeClr val="tx2">
                    <a:lumMod val="75000"/>
                  </a:schemeClr>
                </a:solidFill>
              </a:rPr>
              <a:t>Din</a:t>
            </a:r>
            <a:r>
              <a:rPr lang="tr-TR" sz="2000" dirty="0">
                <a:solidFill>
                  <a:schemeClr val="tx2">
                    <a:lumMod val="75000"/>
                  </a:schemeClr>
                </a:solidFill>
              </a:rPr>
              <a:t>: </a:t>
            </a:r>
            <a:r>
              <a:rPr lang="tr-TR" sz="2000" dirty="0" smtClean="0">
                <a:solidFill>
                  <a:schemeClr val="tx2">
                    <a:lumMod val="75000"/>
                  </a:schemeClr>
                </a:solidFill>
              </a:rPr>
              <a:t>İslam</a:t>
            </a:r>
          </a:p>
          <a:p>
            <a:pPr marL="274320" indent="-256032" eaLnBrk="1" fontAlgn="auto" hangingPunct="1">
              <a:spcAft>
                <a:spcPts val="0"/>
              </a:spcAft>
              <a:buFont typeface="Arial" pitchFamily="34" charset="0"/>
              <a:buChar char="•"/>
              <a:defRPr/>
            </a:pPr>
            <a:r>
              <a:rPr lang="tr-TR" sz="2000" dirty="0" smtClean="0">
                <a:solidFill>
                  <a:schemeClr val="tx2">
                    <a:lumMod val="75000"/>
                  </a:schemeClr>
                </a:solidFill>
              </a:rPr>
              <a:t>Resmi Dil: Arapça</a:t>
            </a:r>
          </a:p>
          <a:p>
            <a:pPr marL="274320" indent="-256032" eaLnBrk="1" fontAlgn="auto" hangingPunct="1">
              <a:spcAft>
                <a:spcPts val="0"/>
              </a:spcAft>
              <a:buFont typeface="Arial" pitchFamily="34" charset="0"/>
              <a:buChar char="•"/>
              <a:defRPr/>
            </a:pPr>
            <a:r>
              <a:rPr lang="tr-TR" sz="2000" dirty="0" smtClean="0">
                <a:solidFill>
                  <a:schemeClr val="tx2">
                    <a:lumMod val="75000"/>
                  </a:schemeClr>
                </a:solidFill>
              </a:rPr>
              <a:t>Yönetim Şekli: Federal Cumhuriyet</a:t>
            </a:r>
            <a:r>
              <a:rPr lang="en-US" sz="2000" dirty="0" smtClean="0">
                <a:solidFill>
                  <a:schemeClr val="tx2">
                    <a:lumMod val="75000"/>
                  </a:schemeClr>
                </a:solidFill>
              </a:rPr>
              <a:t> </a:t>
            </a:r>
            <a:endParaRPr lang="tr-TR" sz="2000" dirty="0" smtClean="0">
              <a:solidFill>
                <a:schemeClr val="tx2">
                  <a:lumMod val="75000"/>
                </a:schemeClr>
              </a:solidFill>
            </a:endParaRPr>
          </a:p>
          <a:p>
            <a:pPr marL="274320" indent="-256032" eaLnBrk="1" fontAlgn="auto" hangingPunct="1">
              <a:spcAft>
                <a:spcPts val="0"/>
              </a:spcAft>
              <a:buFont typeface="Arial" pitchFamily="34" charset="0"/>
              <a:buChar char="•"/>
              <a:defRPr/>
            </a:pPr>
            <a:r>
              <a:rPr lang="tr-TR" sz="2000" dirty="0">
                <a:solidFill>
                  <a:schemeClr val="tx2">
                    <a:lumMod val="75000"/>
                  </a:schemeClr>
                </a:solidFill>
              </a:rPr>
              <a:t>Nüfus: </a:t>
            </a:r>
            <a:r>
              <a:rPr lang="tr-TR" sz="2000" dirty="0" smtClean="0">
                <a:solidFill>
                  <a:schemeClr val="tx2">
                    <a:lumMod val="75000"/>
                  </a:schemeClr>
                </a:solidFill>
              </a:rPr>
              <a:t>35 milyon (Tahmini)</a:t>
            </a:r>
          </a:p>
          <a:p>
            <a:pPr marL="274320" indent="-256032" eaLnBrk="1" fontAlgn="auto" hangingPunct="1">
              <a:spcAft>
                <a:spcPts val="0"/>
              </a:spcAft>
              <a:buFont typeface="Arial" pitchFamily="34" charset="0"/>
              <a:buChar char="•"/>
              <a:defRPr/>
            </a:pPr>
            <a:r>
              <a:rPr lang="tr-TR" sz="2000" dirty="0" smtClean="0">
                <a:solidFill>
                  <a:schemeClr val="tx2">
                    <a:lumMod val="75000"/>
                  </a:schemeClr>
                </a:solidFill>
              </a:rPr>
              <a:t>Kişi Başı Gelir: 420 $</a:t>
            </a:r>
          </a:p>
          <a:p>
            <a:pPr marL="274320" indent="-256032" eaLnBrk="1" fontAlgn="auto" hangingPunct="1">
              <a:spcAft>
                <a:spcPts val="0"/>
              </a:spcAft>
              <a:buFont typeface="Arial" pitchFamily="34" charset="0"/>
              <a:buChar char="•"/>
              <a:defRPr/>
            </a:pPr>
            <a:r>
              <a:rPr lang="tr-TR" sz="2000" dirty="0" smtClean="0">
                <a:solidFill>
                  <a:schemeClr val="tx2">
                    <a:lumMod val="75000"/>
                  </a:schemeClr>
                </a:solidFill>
              </a:rPr>
              <a:t>Ortalama Yaşam Süresi: 57</a:t>
            </a:r>
          </a:p>
          <a:p>
            <a:pPr marL="274320" indent="-256032" eaLnBrk="1" fontAlgn="auto" hangingPunct="1">
              <a:spcAft>
                <a:spcPts val="0"/>
              </a:spcAft>
              <a:buFont typeface="Arial" pitchFamily="34" charset="0"/>
              <a:buChar char="•"/>
              <a:defRPr/>
            </a:pPr>
            <a:r>
              <a:rPr lang="tr-TR" sz="2000" dirty="0" smtClean="0">
                <a:solidFill>
                  <a:schemeClr val="tx2">
                    <a:lumMod val="75000"/>
                  </a:schemeClr>
                </a:solidFill>
              </a:rPr>
              <a:t>Okuma Yazma Oranı: %61</a:t>
            </a:r>
          </a:p>
          <a:p>
            <a:pPr marL="274320" indent="-256032" eaLnBrk="1" fontAlgn="auto" hangingPunct="1">
              <a:spcAft>
                <a:spcPts val="0"/>
              </a:spcAft>
              <a:buFont typeface="Arial" pitchFamily="34" charset="0"/>
              <a:buChar char="•"/>
              <a:defRPr/>
            </a:pPr>
            <a:r>
              <a:rPr lang="tr-TR" sz="2000" dirty="0" smtClean="0">
                <a:solidFill>
                  <a:schemeClr val="tx2">
                    <a:lumMod val="75000"/>
                  </a:schemeClr>
                </a:solidFill>
              </a:rPr>
              <a:t>Başlıca </a:t>
            </a:r>
            <a:r>
              <a:rPr lang="tr-TR" sz="2000" dirty="0" err="1" smtClean="0">
                <a:solidFill>
                  <a:schemeClr val="tx2">
                    <a:lumMod val="75000"/>
                  </a:schemeClr>
                </a:solidFill>
              </a:rPr>
              <a:t>Şehirleri:Hartum</a:t>
            </a:r>
            <a:r>
              <a:rPr lang="tr-TR" sz="2000" dirty="0" smtClean="0">
                <a:solidFill>
                  <a:schemeClr val="tx2">
                    <a:lumMod val="75000"/>
                  </a:schemeClr>
                </a:solidFill>
              </a:rPr>
              <a:t>, Port Sudan, Al </a:t>
            </a:r>
            <a:r>
              <a:rPr lang="tr-TR" sz="2000" dirty="0" err="1" smtClean="0">
                <a:solidFill>
                  <a:schemeClr val="tx2">
                    <a:lumMod val="75000"/>
                  </a:schemeClr>
                </a:solidFill>
              </a:rPr>
              <a:t>Fasher</a:t>
            </a:r>
            <a:r>
              <a:rPr lang="tr-TR" sz="2000" dirty="0" smtClean="0">
                <a:solidFill>
                  <a:schemeClr val="tx2">
                    <a:lumMod val="75000"/>
                  </a:schemeClr>
                </a:solidFill>
              </a:rPr>
              <a:t>, </a:t>
            </a:r>
            <a:r>
              <a:rPr lang="tr-TR" sz="2000" dirty="0" err="1" smtClean="0">
                <a:solidFill>
                  <a:schemeClr val="tx2">
                    <a:lumMod val="75000"/>
                  </a:schemeClr>
                </a:solidFill>
              </a:rPr>
              <a:t>Nyala</a:t>
            </a:r>
            <a:r>
              <a:rPr lang="tr-TR" sz="2000" dirty="0" smtClean="0">
                <a:solidFill>
                  <a:schemeClr val="tx2">
                    <a:lumMod val="75000"/>
                  </a:schemeClr>
                </a:solidFill>
              </a:rPr>
              <a:t>, El </a:t>
            </a:r>
            <a:r>
              <a:rPr lang="tr-TR" sz="2000" dirty="0" err="1" smtClean="0">
                <a:solidFill>
                  <a:schemeClr val="tx2">
                    <a:lumMod val="75000"/>
                  </a:schemeClr>
                </a:solidFill>
              </a:rPr>
              <a:t>Obeid</a:t>
            </a:r>
            <a:endParaRPr lang="tr-TR" sz="2000" dirty="0" smtClean="0">
              <a:solidFill>
                <a:schemeClr val="tx2">
                  <a:lumMod val="75000"/>
                </a:schemeClr>
              </a:solidFill>
            </a:endParaRPr>
          </a:p>
          <a:p>
            <a:pPr marL="274320" indent="-256032" eaLnBrk="1" fontAlgn="auto" hangingPunct="1">
              <a:spcAft>
                <a:spcPts val="0"/>
              </a:spcAft>
              <a:buFont typeface="Arial" pitchFamily="34" charset="0"/>
              <a:buChar char="•"/>
              <a:defRPr/>
            </a:pPr>
            <a:endParaRPr lang="tr-TR" sz="2400" dirty="0"/>
          </a:p>
          <a:p>
            <a:pPr marL="274320" indent="-256032" eaLnBrk="1" fontAlgn="auto" hangingPunct="1">
              <a:spcAft>
                <a:spcPts val="0"/>
              </a:spcAft>
              <a:buFont typeface="Arial" pitchFamily="34" charset="0"/>
              <a:buChar char="•"/>
              <a:defRPr/>
            </a:pPr>
            <a:endParaRPr lang="en-US" dirty="0" smtClean="0"/>
          </a:p>
        </p:txBody>
      </p:sp>
      <p:sp>
        <p:nvSpPr>
          <p:cNvPr id="2" name="Dikdörtgen 1"/>
          <p:cNvSpPr/>
          <p:nvPr/>
        </p:nvSpPr>
        <p:spPr>
          <a:xfrm>
            <a:off x="1331640" y="315396"/>
            <a:ext cx="6336704" cy="369332"/>
          </a:xfrm>
          <a:prstGeom prst="rect">
            <a:avLst/>
          </a:prstGeom>
        </p:spPr>
        <p:txBody>
          <a:bodyPr wrap="square">
            <a:spAutoFit/>
          </a:bodyPr>
          <a:lstStyle/>
          <a:p>
            <a:pPr algn="ctr"/>
            <a:r>
              <a:rPr lang="tr-TR" b="1" dirty="0" smtClean="0">
                <a:solidFill>
                  <a:schemeClr val="bg1"/>
                </a:solidFill>
              </a:rPr>
              <a:t>SUDAN (KUZEY)</a:t>
            </a:r>
            <a:endParaRPr lang="tr-TR" b="1" dirty="0">
              <a:solidFill>
                <a:schemeClr val="bg1"/>
              </a:solidFill>
            </a:endParaRPr>
          </a:p>
        </p:txBody>
      </p:sp>
      <p:pic>
        <p:nvPicPr>
          <p:cNvPr id="1027" name="Picture 3" descr="C:\Users\kirli\Desktop\sudan_ma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960" y="1124744"/>
            <a:ext cx="4461820" cy="5256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61923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ufuk.diri\Pictures\Resim1.png"/>
          <p:cNvPicPr>
            <a:picLocks noChangeAspect="1" noChangeArrowheads="1"/>
          </p:cNvPicPr>
          <p:nvPr/>
        </p:nvPicPr>
        <p:blipFill rotWithShape="1">
          <a:blip r:embed="rId2">
            <a:extLst>
              <a:ext uri="{28A0092B-C50C-407E-A947-70E740481C1C}">
                <a14:useLocalDpi xmlns:a14="http://schemas.microsoft.com/office/drawing/2010/main" val="0"/>
              </a:ext>
            </a:extLst>
          </a:blip>
          <a:srcRect l="14030"/>
          <a:stretch/>
        </p:blipFill>
        <p:spPr bwMode="auto">
          <a:xfrm>
            <a:off x="0" y="63334"/>
            <a:ext cx="91440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Başlık 1"/>
          <p:cNvSpPr>
            <a:spLocks noGrp="1"/>
          </p:cNvSpPr>
          <p:nvPr>
            <p:ph type="ctrTitle"/>
          </p:nvPr>
        </p:nvSpPr>
        <p:spPr>
          <a:xfrm>
            <a:off x="251520" y="188640"/>
            <a:ext cx="7772400" cy="811485"/>
          </a:xfrm>
        </p:spPr>
        <p:txBody>
          <a:bodyPr>
            <a:normAutofit/>
          </a:bodyPr>
          <a:lstStyle/>
          <a:p>
            <a:r>
              <a:rPr lang="tr-TR" sz="2000" b="1" dirty="0" smtClean="0">
                <a:solidFill>
                  <a:schemeClr val="bg1"/>
                </a:solidFill>
              </a:rPr>
              <a:t>NYALA SUDAN TÜRKİYE </a:t>
            </a:r>
            <a:r>
              <a:rPr lang="tr-TR" sz="2000" b="1" dirty="0">
                <a:solidFill>
                  <a:schemeClr val="bg1"/>
                </a:solidFill>
              </a:rPr>
              <a:t>EĞİTİM VE ARAŞTIRMA HASTANESİ</a:t>
            </a:r>
          </a:p>
        </p:txBody>
      </p:sp>
      <p:pic>
        <p:nvPicPr>
          <p:cNvPr id="717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582576"/>
            <a:ext cx="8568952" cy="45827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41857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ufuk.diri\Pictures\Resim1.png"/>
          <p:cNvPicPr>
            <a:picLocks noChangeAspect="1" noChangeArrowheads="1"/>
          </p:cNvPicPr>
          <p:nvPr/>
        </p:nvPicPr>
        <p:blipFill rotWithShape="1">
          <a:blip r:embed="rId2">
            <a:extLst>
              <a:ext uri="{28A0092B-C50C-407E-A947-70E740481C1C}">
                <a14:useLocalDpi xmlns:a14="http://schemas.microsoft.com/office/drawing/2010/main" val="0"/>
              </a:ext>
            </a:extLst>
          </a:blip>
          <a:srcRect l="14030"/>
          <a:stretch/>
        </p:blipFill>
        <p:spPr bwMode="auto">
          <a:xfrm>
            <a:off x="0" y="63334"/>
            <a:ext cx="91440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Başlık 1"/>
          <p:cNvSpPr>
            <a:spLocks noGrp="1"/>
          </p:cNvSpPr>
          <p:nvPr>
            <p:ph type="ctrTitle"/>
          </p:nvPr>
        </p:nvSpPr>
        <p:spPr>
          <a:xfrm>
            <a:off x="683568" y="188640"/>
            <a:ext cx="7772400" cy="811485"/>
          </a:xfrm>
        </p:spPr>
        <p:txBody>
          <a:bodyPr>
            <a:normAutofit/>
          </a:bodyPr>
          <a:lstStyle/>
          <a:p>
            <a:r>
              <a:rPr lang="tr-TR" sz="2000" b="1" dirty="0" smtClean="0">
                <a:solidFill>
                  <a:schemeClr val="bg1"/>
                </a:solidFill>
              </a:rPr>
              <a:t>NYALA SUDAN TÜRKİYE </a:t>
            </a:r>
            <a:r>
              <a:rPr lang="tr-TR" sz="2000" b="1" dirty="0">
                <a:solidFill>
                  <a:schemeClr val="bg1"/>
                </a:solidFill>
              </a:rPr>
              <a:t>EĞİTİM VE ARAŞTIRMA HASTANESİ</a:t>
            </a:r>
          </a:p>
        </p:txBody>
      </p:sp>
      <p:sp>
        <p:nvSpPr>
          <p:cNvPr id="4" name="Alt Başlık 3"/>
          <p:cNvSpPr>
            <a:spLocks noGrp="1"/>
          </p:cNvSpPr>
          <p:nvPr>
            <p:ph type="subTitle" idx="1"/>
          </p:nvPr>
        </p:nvSpPr>
        <p:spPr>
          <a:xfrm>
            <a:off x="179513" y="6165304"/>
            <a:ext cx="8712967" cy="504056"/>
          </a:xfrm>
        </p:spPr>
        <p:txBody>
          <a:bodyPr>
            <a:normAutofit fontScale="70000" lnSpcReduction="20000"/>
          </a:bodyPr>
          <a:lstStyle/>
          <a:p>
            <a:pPr algn="just"/>
            <a:r>
              <a:rPr lang="tr-TR" sz="1600" dirty="0" smtClean="0">
                <a:solidFill>
                  <a:schemeClr val="tx2">
                    <a:lumMod val="75000"/>
                  </a:schemeClr>
                </a:solidFill>
              </a:rPr>
              <a:t>Hastanede </a:t>
            </a:r>
            <a:r>
              <a:rPr lang="tr-TR" sz="1600" dirty="0">
                <a:solidFill>
                  <a:schemeClr val="tx2">
                    <a:lumMod val="75000"/>
                  </a:schemeClr>
                </a:solidFill>
              </a:rPr>
              <a:t>31 poliklinik odası bulunmaktadır. Bu odaların 3 adedi Diş Polikliniği olarak düzenlenmiştir</a:t>
            </a:r>
            <a:r>
              <a:rPr lang="tr-TR" sz="1600" dirty="0" smtClean="0">
                <a:solidFill>
                  <a:schemeClr val="tx2">
                    <a:lumMod val="75000"/>
                  </a:schemeClr>
                </a:solidFill>
              </a:rPr>
              <a:t>.. </a:t>
            </a:r>
            <a:r>
              <a:rPr lang="tr-TR" sz="1600" dirty="0">
                <a:solidFill>
                  <a:schemeClr val="tx2">
                    <a:lumMod val="75000"/>
                  </a:schemeClr>
                </a:solidFill>
              </a:rPr>
              <a:t>Hastanede biyokimya, mikrobiyoloji ve patoloji laboratuvarı ile kan merkezi bulunmaktadır. Görüntüleme merkezinde de 2 adet </a:t>
            </a:r>
            <a:r>
              <a:rPr lang="tr-TR" sz="1600" dirty="0" err="1">
                <a:solidFill>
                  <a:schemeClr val="tx2">
                    <a:lumMod val="75000"/>
                  </a:schemeClr>
                </a:solidFill>
              </a:rPr>
              <a:t>konvasiyonel</a:t>
            </a:r>
            <a:r>
              <a:rPr lang="tr-TR" sz="1600" dirty="0">
                <a:solidFill>
                  <a:schemeClr val="tx2">
                    <a:lumMod val="75000"/>
                  </a:schemeClr>
                </a:solidFill>
              </a:rPr>
              <a:t> röntgen cihazı 1 adet mamografi cihazı, 1 adet tomografi cihazı ile 5 adet ultrason cihazı bulunmaktadır.</a:t>
            </a:r>
          </a:p>
        </p:txBody>
      </p:sp>
      <p:pic>
        <p:nvPicPr>
          <p:cNvPr id="717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151850"/>
            <a:ext cx="8352928" cy="41391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78733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ufuk.diri\Pictures\Resim1.png"/>
          <p:cNvPicPr>
            <a:picLocks noChangeAspect="1" noChangeArrowheads="1"/>
          </p:cNvPicPr>
          <p:nvPr/>
        </p:nvPicPr>
        <p:blipFill rotWithShape="1">
          <a:blip r:embed="rId2">
            <a:extLst>
              <a:ext uri="{28A0092B-C50C-407E-A947-70E740481C1C}">
                <a14:useLocalDpi xmlns:a14="http://schemas.microsoft.com/office/drawing/2010/main" val="0"/>
              </a:ext>
            </a:extLst>
          </a:blip>
          <a:srcRect l="14030"/>
          <a:stretch/>
        </p:blipFill>
        <p:spPr bwMode="auto">
          <a:xfrm>
            <a:off x="0" y="63334"/>
            <a:ext cx="91440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Başlık 1"/>
          <p:cNvSpPr>
            <a:spLocks noGrp="1"/>
          </p:cNvSpPr>
          <p:nvPr>
            <p:ph type="ctrTitle"/>
          </p:nvPr>
        </p:nvSpPr>
        <p:spPr>
          <a:xfrm>
            <a:off x="683568" y="188640"/>
            <a:ext cx="7772400" cy="811485"/>
          </a:xfrm>
        </p:spPr>
        <p:txBody>
          <a:bodyPr>
            <a:normAutofit/>
          </a:bodyPr>
          <a:lstStyle/>
          <a:p>
            <a:r>
              <a:rPr lang="tr-TR" sz="2000" b="1" dirty="0" smtClean="0">
                <a:solidFill>
                  <a:schemeClr val="bg1"/>
                </a:solidFill>
              </a:rPr>
              <a:t>NYALA SUDAN TÜRKİYE </a:t>
            </a:r>
            <a:r>
              <a:rPr lang="tr-TR" sz="2000" b="1" dirty="0">
                <a:solidFill>
                  <a:schemeClr val="bg1"/>
                </a:solidFill>
              </a:rPr>
              <a:t>EĞİTİM VE ARAŞTIRMA HASTANESİ</a:t>
            </a:r>
          </a:p>
        </p:txBody>
      </p:sp>
      <p:sp>
        <p:nvSpPr>
          <p:cNvPr id="4" name="Alt Başlık 3"/>
          <p:cNvSpPr>
            <a:spLocks noGrp="1"/>
          </p:cNvSpPr>
          <p:nvPr>
            <p:ph type="subTitle" idx="1"/>
          </p:nvPr>
        </p:nvSpPr>
        <p:spPr>
          <a:xfrm>
            <a:off x="179513" y="6165304"/>
            <a:ext cx="8712967" cy="504056"/>
          </a:xfrm>
        </p:spPr>
        <p:txBody>
          <a:bodyPr>
            <a:normAutofit/>
          </a:bodyPr>
          <a:lstStyle/>
          <a:p>
            <a:pPr algn="just"/>
            <a:endParaRPr lang="tr-TR" sz="1600" dirty="0">
              <a:solidFill>
                <a:schemeClr val="tx2">
                  <a:lumMod val="75000"/>
                </a:schemeClr>
              </a:solidFill>
            </a:endParaRPr>
          </a:p>
        </p:txBody>
      </p:sp>
      <p:pic>
        <p:nvPicPr>
          <p:cNvPr id="1027" name="Picture 3" descr="C:\Users\murat.dagistanli\Desktop\IMG-20141125-WA0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6712"/>
            <a:ext cx="9144000" cy="6021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1100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ufuk.diri\Pictures\Resim1.png"/>
          <p:cNvPicPr>
            <a:picLocks noChangeAspect="1" noChangeArrowheads="1"/>
          </p:cNvPicPr>
          <p:nvPr/>
        </p:nvPicPr>
        <p:blipFill rotWithShape="1">
          <a:blip r:embed="rId2">
            <a:extLst>
              <a:ext uri="{28A0092B-C50C-407E-A947-70E740481C1C}">
                <a14:useLocalDpi xmlns:a14="http://schemas.microsoft.com/office/drawing/2010/main" val="0"/>
              </a:ext>
            </a:extLst>
          </a:blip>
          <a:srcRect l="14030"/>
          <a:stretch/>
        </p:blipFill>
        <p:spPr bwMode="auto">
          <a:xfrm>
            <a:off x="0" y="63334"/>
            <a:ext cx="91440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Başlık 1"/>
          <p:cNvSpPr>
            <a:spLocks noGrp="1"/>
          </p:cNvSpPr>
          <p:nvPr>
            <p:ph type="ctrTitle"/>
          </p:nvPr>
        </p:nvSpPr>
        <p:spPr>
          <a:xfrm>
            <a:off x="683568" y="188640"/>
            <a:ext cx="7772400" cy="811485"/>
          </a:xfrm>
        </p:spPr>
        <p:txBody>
          <a:bodyPr>
            <a:normAutofit/>
          </a:bodyPr>
          <a:lstStyle/>
          <a:p>
            <a:r>
              <a:rPr lang="tr-TR" sz="2000" b="1" dirty="0">
                <a:solidFill>
                  <a:schemeClr val="bg1"/>
                </a:solidFill>
              </a:rPr>
              <a:t>NLAYA SUDAN&amp;TÜRKİYE EĞİTİM VE ARAŞTIRMA HASTANESİ</a:t>
            </a:r>
          </a:p>
        </p:txBody>
      </p:sp>
      <p:pic>
        <p:nvPicPr>
          <p:cNvPr id="717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5" y="1340769"/>
            <a:ext cx="3672409" cy="44623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7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1340769"/>
            <a:ext cx="3744415" cy="44623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7594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ufuk.diri\Pictures\Resim1.png"/>
          <p:cNvPicPr>
            <a:picLocks noChangeAspect="1" noChangeArrowheads="1"/>
          </p:cNvPicPr>
          <p:nvPr/>
        </p:nvPicPr>
        <p:blipFill rotWithShape="1">
          <a:blip r:embed="rId2">
            <a:extLst>
              <a:ext uri="{28A0092B-C50C-407E-A947-70E740481C1C}">
                <a14:useLocalDpi xmlns:a14="http://schemas.microsoft.com/office/drawing/2010/main" val="0"/>
              </a:ext>
            </a:extLst>
          </a:blip>
          <a:srcRect l="14179"/>
          <a:stretch/>
        </p:blipFill>
        <p:spPr bwMode="auto">
          <a:xfrm>
            <a:off x="0" y="63334"/>
            <a:ext cx="9143999"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Başlık 1"/>
          <p:cNvSpPr>
            <a:spLocks noGrp="1"/>
          </p:cNvSpPr>
          <p:nvPr>
            <p:ph type="ctrTitle"/>
          </p:nvPr>
        </p:nvSpPr>
        <p:spPr>
          <a:xfrm>
            <a:off x="5144" y="188640"/>
            <a:ext cx="8450824" cy="811485"/>
          </a:xfrm>
        </p:spPr>
        <p:txBody>
          <a:bodyPr>
            <a:normAutofit/>
          </a:bodyPr>
          <a:lstStyle/>
          <a:p>
            <a:r>
              <a:rPr lang="tr-TR" sz="2000" b="1" dirty="0" smtClean="0">
                <a:solidFill>
                  <a:schemeClr val="bg1"/>
                </a:solidFill>
              </a:rPr>
              <a:t>SUDANLI MUSA MESCİDİ</a:t>
            </a:r>
            <a:endParaRPr lang="tr-TR" sz="2000" b="1" dirty="0">
              <a:solidFill>
                <a:schemeClr val="bg1"/>
              </a:solidFill>
            </a:endParaRPr>
          </a:p>
        </p:txBody>
      </p:sp>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755" y="980728"/>
            <a:ext cx="8964488"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1269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ufuk.diri\Pictures\Resim1.png"/>
          <p:cNvPicPr>
            <a:picLocks noChangeAspect="1" noChangeArrowheads="1"/>
          </p:cNvPicPr>
          <p:nvPr/>
        </p:nvPicPr>
        <p:blipFill rotWithShape="1">
          <a:blip r:embed="rId2">
            <a:extLst>
              <a:ext uri="{28A0092B-C50C-407E-A947-70E740481C1C}">
                <a14:useLocalDpi xmlns:a14="http://schemas.microsoft.com/office/drawing/2010/main" val="0"/>
              </a:ext>
            </a:extLst>
          </a:blip>
          <a:srcRect l="14030"/>
          <a:stretch/>
        </p:blipFill>
        <p:spPr bwMode="auto">
          <a:xfrm>
            <a:off x="0" y="63334"/>
            <a:ext cx="91440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Başlık 1"/>
          <p:cNvSpPr>
            <a:spLocks noGrp="1"/>
          </p:cNvSpPr>
          <p:nvPr>
            <p:ph type="ctrTitle"/>
          </p:nvPr>
        </p:nvSpPr>
        <p:spPr>
          <a:xfrm>
            <a:off x="683568" y="188640"/>
            <a:ext cx="7772400" cy="811485"/>
          </a:xfrm>
        </p:spPr>
        <p:txBody>
          <a:bodyPr>
            <a:normAutofit/>
          </a:bodyPr>
          <a:lstStyle/>
          <a:p>
            <a:r>
              <a:rPr lang="tr-TR" sz="2000" b="1" dirty="0">
                <a:solidFill>
                  <a:schemeClr val="bg1"/>
                </a:solidFill>
              </a:rPr>
              <a:t>NLAYA SUDAN&amp;TÜRKİYE EĞİTİM VE ARAŞTIRMA HASTANESİ</a:t>
            </a:r>
          </a:p>
        </p:txBody>
      </p:sp>
      <p:pic>
        <p:nvPicPr>
          <p:cNvPr id="2050" name="Picture 2" descr="\\tkhk-306-5\paylaşım\sudan resim\IMG-20141105-WA00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048418"/>
            <a:ext cx="3729013" cy="547260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tkhk-306-5\paylaşım\sudan resim\IMAG020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1072892"/>
            <a:ext cx="4355976" cy="5524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58183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ufuk.diri\Pictures\Resim1.png"/>
          <p:cNvPicPr>
            <a:picLocks noChangeAspect="1" noChangeArrowheads="1"/>
          </p:cNvPicPr>
          <p:nvPr/>
        </p:nvPicPr>
        <p:blipFill rotWithShape="1">
          <a:blip r:embed="rId2">
            <a:extLst>
              <a:ext uri="{28A0092B-C50C-407E-A947-70E740481C1C}">
                <a14:useLocalDpi xmlns:a14="http://schemas.microsoft.com/office/drawing/2010/main" val="0"/>
              </a:ext>
            </a:extLst>
          </a:blip>
          <a:srcRect l="14030"/>
          <a:stretch/>
        </p:blipFill>
        <p:spPr bwMode="auto">
          <a:xfrm>
            <a:off x="0" y="63334"/>
            <a:ext cx="91440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Başlık 1"/>
          <p:cNvSpPr>
            <a:spLocks noGrp="1"/>
          </p:cNvSpPr>
          <p:nvPr>
            <p:ph type="ctrTitle"/>
          </p:nvPr>
        </p:nvSpPr>
        <p:spPr>
          <a:xfrm>
            <a:off x="683568" y="188640"/>
            <a:ext cx="7772400" cy="811485"/>
          </a:xfrm>
        </p:spPr>
        <p:txBody>
          <a:bodyPr>
            <a:normAutofit/>
          </a:bodyPr>
          <a:lstStyle/>
          <a:p>
            <a:r>
              <a:rPr lang="tr-TR" sz="2000" b="1" dirty="0">
                <a:solidFill>
                  <a:schemeClr val="bg1"/>
                </a:solidFill>
              </a:rPr>
              <a:t>NLAYA SUDAN&amp;TÜRKİYE EĞİTİM VE ARAŞTIRMA HASTANESİ</a:t>
            </a:r>
          </a:p>
        </p:txBody>
      </p:sp>
      <p:pic>
        <p:nvPicPr>
          <p:cNvPr id="18434" name="Picture 2" descr="\\tkhk-306-5\paylaşım\sudan resim\IMAG027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08720"/>
            <a:ext cx="4427984" cy="5949280"/>
          </a:xfrm>
          <a:prstGeom prst="rect">
            <a:avLst/>
          </a:prstGeom>
          <a:noFill/>
          <a:extLst>
            <a:ext uri="{909E8E84-426E-40DD-AFC4-6F175D3DCCD1}">
              <a14:hiddenFill xmlns:a14="http://schemas.microsoft.com/office/drawing/2010/main">
                <a:solidFill>
                  <a:srgbClr val="FFFFFF"/>
                </a:solidFill>
              </a14:hiddenFill>
            </a:ext>
          </a:extLst>
        </p:spPr>
      </p:pic>
      <p:pic>
        <p:nvPicPr>
          <p:cNvPr id="18435" name="Picture 3" descr="\\tkhk-306-5\paylaşım\sudan resim\IMAG027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908720"/>
            <a:ext cx="4211960" cy="5949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7032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ufuk.diri\Pictures\Resim1.png"/>
          <p:cNvPicPr>
            <a:picLocks noChangeAspect="1" noChangeArrowheads="1"/>
          </p:cNvPicPr>
          <p:nvPr/>
        </p:nvPicPr>
        <p:blipFill rotWithShape="1">
          <a:blip r:embed="rId2">
            <a:extLst>
              <a:ext uri="{28A0092B-C50C-407E-A947-70E740481C1C}">
                <a14:useLocalDpi xmlns:a14="http://schemas.microsoft.com/office/drawing/2010/main" val="0"/>
              </a:ext>
            </a:extLst>
          </a:blip>
          <a:srcRect l="14030"/>
          <a:stretch/>
        </p:blipFill>
        <p:spPr bwMode="auto">
          <a:xfrm>
            <a:off x="0" y="63334"/>
            <a:ext cx="91440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Başlık 1"/>
          <p:cNvSpPr>
            <a:spLocks noGrp="1"/>
          </p:cNvSpPr>
          <p:nvPr>
            <p:ph type="ctrTitle"/>
          </p:nvPr>
        </p:nvSpPr>
        <p:spPr>
          <a:xfrm>
            <a:off x="683568" y="188640"/>
            <a:ext cx="7772400" cy="811485"/>
          </a:xfrm>
        </p:spPr>
        <p:txBody>
          <a:bodyPr>
            <a:normAutofit/>
          </a:bodyPr>
          <a:lstStyle/>
          <a:p>
            <a:r>
              <a:rPr lang="tr-TR" sz="2000" b="1" dirty="0">
                <a:solidFill>
                  <a:schemeClr val="bg1"/>
                </a:solidFill>
              </a:rPr>
              <a:t>NLAYA SUDAN&amp;TÜRKİYE EĞİTİM VE ARAŞTIRMA HASTANESİ</a:t>
            </a:r>
          </a:p>
        </p:txBody>
      </p:sp>
      <p:pic>
        <p:nvPicPr>
          <p:cNvPr id="17410" name="Picture 2" descr="\\tkhk-306-5\paylaşım\sudan resim\IMAG022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08720"/>
            <a:ext cx="4427984" cy="5949280"/>
          </a:xfrm>
          <a:prstGeom prst="rect">
            <a:avLst/>
          </a:prstGeom>
          <a:noFill/>
          <a:extLst>
            <a:ext uri="{909E8E84-426E-40DD-AFC4-6F175D3DCCD1}">
              <a14:hiddenFill xmlns:a14="http://schemas.microsoft.com/office/drawing/2010/main">
                <a:solidFill>
                  <a:srgbClr val="FFFFFF"/>
                </a:solidFill>
              </a14:hiddenFill>
            </a:ext>
          </a:extLst>
        </p:spPr>
      </p:pic>
      <p:pic>
        <p:nvPicPr>
          <p:cNvPr id="17411" name="Picture 3" descr="\\tkhk-306-5\paylaşım\sudan resim\IMAG019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908720"/>
            <a:ext cx="4427984" cy="5949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42641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ufuk.diri\Pictures\Resim1.png"/>
          <p:cNvPicPr>
            <a:picLocks noChangeAspect="1" noChangeArrowheads="1"/>
          </p:cNvPicPr>
          <p:nvPr/>
        </p:nvPicPr>
        <p:blipFill rotWithShape="1">
          <a:blip r:embed="rId2">
            <a:extLst>
              <a:ext uri="{28A0092B-C50C-407E-A947-70E740481C1C}">
                <a14:useLocalDpi xmlns:a14="http://schemas.microsoft.com/office/drawing/2010/main" val="0"/>
              </a:ext>
            </a:extLst>
          </a:blip>
          <a:srcRect l="14030"/>
          <a:stretch/>
        </p:blipFill>
        <p:spPr bwMode="auto">
          <a:xfrm>
            <a:off x="0" y="63334"/>
            <a:ext cx="91440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Başlık 1"/>
          <p:cNvSpPr>
            <a:spLocks noGrp="1"/>
          </p:cNvSpPr>
          <p:nvPr>
            <p:ph type="ctrTitle"/>
          </p:nvPr>
        </p:nvSpPr>
        <p:spPr>
          <a:xfrm>
            <a:off x="683568" y="188640"/>
            <a:ext cx="7772400" cy="811485"/>
          </a:xfrm>
        </p:spPr>
        <p:txBody>
          <a:bodyPr>
            <a:normAutofit/>
          </a:bodyPr>
          <a:lstStyle/>
          <a:p>
            <a:r>
              <a:rPr lang="tr-TR" sz="2000" b="1" dirty="0">
                <a:solidFill>
                  <a:schemeClr val="bg1"/>
                </a:solidFill>
              </a:rPr>
              <a:t>NLAYA SUDAN&amp;TÜRKİYE EĞİTİM VE ARAŞTIRMA HASTANESİ</a:t>
            </a:r>
          </a:p>
        </p:txBody>
      </p:sp>
      <p:pic>
        <p:nvPicPr>
          <p:cNvPr id="19458" name="Picture 2" descr="\\tkhk-306-5\paylaşım\sudan resim\IMAG02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08720"/>
            <a:ext cx="4427984" cy="5949280"/>
          </a:xfrm>
          <a:prstGeom prst="rect">
            <a:avLst/>
          </a:prstGeom>
          <a:noFill/>
          <a:extLst>
            <a:ext uri="{909E8E84-426E-40DD-AFC4-6F175D3DCCD1}">
              <a14:hiddenFill xmlns:a14="http://schemas.microsoft.com/office/drawing/2010/main">
                <a:solidFill>
                  <a:srgbClr val="FFFFFF"/>
                </a:solidFill>
              </a14:hiddenFill>
            </a:ext>
          </a:extLst>
        </p:spPr>
      </p:pic>
      <p:pic>
        <p:nvPicPr>
          <p:cNvPr id="19459" name="Picture 3" descr="\\tkhk-306-5\paylaşım\sudan resim\IMAG026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908720"/>
            <a:ext cx="4499992" cy="5832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2794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ufuk.diri\Pictures\Resim1.png"/>
          <p:cNvPicPr>
            <a:picLocks noChangeAspect="1" noChangeArrowheads="1"/>
          </p:cNvPicPr>
          <p:nvPr/>
        </p:nvPicPr>
        <p:blipFill rotWithShape="1">
          <a:blip r:embed="rId2">
            <a:extLst>
              <a:ext uri="{28A0092B-C50C-407E-A947-70E740481C1C}">
                <a14:useLocalDpi xmlns:a14="http://schemas.microsoft.com/office/drawing/2010/main" val="0"/>
              </a:ext>
            </a:extLst>
          </a:blip>
          <a:srcRect l="14179"/>
          <a:stretch/>
        </p:blipFill>
        <p:spPr bwMode="auto">
          <a:xfrm>
            <a:off x="0" y="63334"/>
            <a:ext cx="9143999"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Başlık 1"/>
          <p:cNvSpPr>
            <a:spLocks noGrp="1"/>
          </p:cNvSpPr>
          <p:nvPr>
            <p:ph type="ctrTitle"/>
          </p:nvPr>
        </p:nvSpPr>
        <p:spPr>
          <a:xfrm>
            <a:off x="683568" y="188640"/>
            <a:ext cx="7772400" cy="811485"/>
          </a:xfrm>
        </p:spPr>
        <p:txBody>
          <a:bodyPr>
            <a:normAutofit/>
          </a:bodyPr>
          <a:lstStyle/>
          <a:p>
            <a:r>
              <a:rPr lang="tr-TR" sz="1800" b="1" dirty="0" smtClean="0">
                <a:solidFill>
                  <a:schemeClr val="bg1"/>
                </a:solidFill>
              </a:rPr>
              <a:t>TÜRKÇE KURSLARI</a:t>
            </a:r>
            <a:endParaRPr lang="tr-TR" sz="1800" b="1" dirty="0">
              <a:solidFill>
                <a:schemeClr val="bg1"/>
              </a:solidFill>
            </a:endParaRPr>
          </a:p>
        </p:txBody>
      </p:sp>
      <p:sp>
        <p:nvSpPr>
          <p:cNvPr id="3" name="Alt Başlık 2"/>
          <p:cNvSpPr>
            <a:spLocks noGrp="1"/>
          </p:cNvSpPr>
          <p:nvPr>
            <p:ph type="subTitle" idx="1"/>
          </p:nvPr>
        </p:nvSpPr>
        <p:spPr>
          <a:xfrm>
            <a:off x="107504" y="5013176"/>
            <a:ext cx="8928992" cy="1584176"/>
          </a:xfrm>
        </p:spPr>
        <p:txBody>
          <a:bodyPr>
            <a:normAutofit fontScale="92500" lnSpcReduction="20000"/>
          </a:bodyPr>
          <a:lstStyle/>
          <a:p>
            <a:pPr algn="just"/>
            <a:r>
              <a:rPr lang="tr-TR" sz="2400" b="1" dirty="0" smtClean="0">
                <a:solidFill>
                  <a:schemeClr val="tx2">
                    <a:lumMod val="75000"/>
                  </a:schemeClr>
                </a:solidFill>
              </a:rPr>
              <a:t>	Hastanede </a:t>
            </a:r>
            <a:r>
              <a:rPr lang="tr-TR" sz="2400" b="1" dirty="0">
                <a:solidFill>
                  <a:schemeClr val="tx2">
                    <a:lumMod val="75000"/>
                  </a:schemeClr>
                </a:solidFill>
              </a:rPr>
              <a:t>Türk ve Sudanlı Personelin birlikte çalışması dolayısı ile yapılan her türlü iş ve işlemde yoğun olarak tercüme ihtiyacı hissedilmektedir. Bu nedenle gerek mevcut işçiler için gerekse de hastanede çalışacak potansiyele sahip eskiden Türk </a:t>
            </a:r>
            <a:r>
              <a:rPr lang="tr-TR" sz="2400" b="1" dirty="0" err="1">
                <a:solidFill>
                  <a:schemeClr val="tx2">
                    <a:lumMod val="75000"/>
                  </a:schemeClr>
                </a:solidFill>
              </a:rPr>
              <a:t>Kızılayı’nda</a:t>
            </a:r>
            <a:r>
              <a:rPr lang="tr-TR" sz="2400" b="1" dirty="0">
                <a:solidFill>
                  <a:schemeClr val="tx2">
                    <a:lumMod val="75000"/>
                  </a:schemeClr>
                </a:solidFill>
              </a:rPr>
              <a:t> çalışan yerel personele yönelik Türkçe kursu başlatılmıştır</a:t>
            </a:r>
            <a:r>
              <a:rPr lang="tr-TR" sz="2400" b="1" dirty="0"/>
              <a:t>.</a:t>
            </a:r>
          </a:p>
          <a:p>
            <a:pPr marL="457200" indent="-457200" algn="l">
              <a:buFont typeface="Wingdings" panose="05000000000000000000" pitchFamily="2" charset="2"/>
              <a:buChar char="ü"/>
            </a:pPr>
            <a:endParaRPr lang="tr-TR" sz="2400" b="1" dirty="0" smtClean="0">
              <a:solidFill>
                <a:schemeClr val="tx2">
                  <a:lumMod val="75000"/>
                </a:schemeClr>
              </a:solidFill>
              <a:latin typeface="Times New Roman" panose="02020603050405020304" pitchFamily="18" charset="0"/>
              <a:cs typeface="Times New Roman" panose="02020603050405020304" pitchFamily="18" charset="0"/>
            </a:endParaRPr>
          </a:p>
          <a:p>
            <a:pPr marL="457200" indent="-457200" algn="l">
              <a:buFont typeface="Wingdings" panose="05000000000000000000" pitchFamily="2" charset="2"/>
              <a:buChar char="ü"/>
            </a:pPr>
            <a:endParaRPr lang="tr-TR" sz="2400" b="1" dirty="0" smtClean="0">
              <a:solidFill>
                <a:schemeClr val="tx2">
                  <a:lumMod val="75000"/>
                </a:schemeClr>
              </a:solidFill>
              <a:latin typeface="Times New Roman" panose="02020603050405020304" pitchFamily="18" charset="0"/>
              <a:cs typeface="Times New Roman" panose="02020603050405020304" pitchFamily="18" charset="0"/>
            </a:endParaRPr>
          </a:p>
          <a:p>
            <a:pPr marL="457200" indent="-457200" algn="l">
              <a:buFont typeface="Wingdings" panose="05000000000000000000" pitchFamily="2" charset="2"/>
              <a:buChar char="ü"/>
            </a:pPr>
            <a:endParaRPr lang="tr-TR" sz="2400" b="1" dirty="0" smtClean="0">
              <a:solidFill>
                <a:schemeClr val="tx2">
                  <a:lumMod val="75000"/>
                </a:schemeClr>
              </a:solidFill>
              <a:latin typeface="Times New Roman" panose="02020603050405020304" pitchFamily="18" charset="0"/>
              <a:cs typeface="Times New Roman" panose="02020603050405020304" pitchFamily="18" charset="0"/>
            </a:endParaRPr>
          </a:p>
          <a:p>
            <a:pPr marL="457200" indent="-457200" algn="l">
              <a:buFont typeface="Wingdings" panose="05000000000000000000" pitchFamily="2" charset="2"/>
              <a:buChar char="ü"/>
            </a:pPr>
            <a:endParaRPr lang="tr-TR" sz="2400" b="1" dirty="0" smtClean="0">
              <a:solidFill>
                <a:schemeClr val="tx2">
                  <a:lumMod val="75000"/>
                </a:schemeClr>
              </a:solidFill>
              <a:latin typeface="Times New Roman" panose="02020603050405020304" pitchFamily="18" charset="0"/>
              <a:cs typeface="Times New Roman" panose="02020603050405020304" pitchFamily="18" charset="0"/>
            </a:endParaRPr>
          </a:p>
          <a:p>
            <a:pPr marL="457200" indent="-457200" algn="l">
              <a:buFont typeface="Wingdings" panose="05000000000000000000" pitchFamily="2" charset="2"/>
              <a:buChar char="ü"/>
            </a:pPr>
            <a:endParaRPr lang="tr-TR" sz="2400" b="1" dirty="0">
              <a:solidFill>
                <a:schemeClr val="tx2">
                  <a:lumMod val="75000"/>
                </a:schemeClr>
              </a:solidFill>
              <a:latin typeface="Times New Roman" panose="02020603050405020304" pitchFamily="18" charset="0"/>
              <a:cs typeface="Times New Roman" panose="02020603050405020304" pitchFamily="18" charset="0"/>
            </a:endParaRPr>
          </a:p>
        </p:txBody>
      </p:sp>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4470" y="1196752"/>
            <a:ext cx="7217970" cy="35283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72311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5" descr="C:\Users\ufuk.diri\Pictures\Resim1.png"/>
          <p:cNvPicPr>
            <a:picLocks noChangeAspect="1" noChangeArrowheads="1"/>
          </p:cNvPicPr>
          <p:nvPr/>
        </p:nvPicPr>
        <p:blipFill rotWithShape="1">
          <a:blip r:embed="rId2">
            <a:extLst>
              <a:ext uri="{28A0092B-C50C-407E-A947-70E740481C1C}">
                <a14:useLocalDpi xmlns:a14="http://schemas.microsoft.com/office/drawing/2010/main" val="0"/>
              </a:ext>
            </a:extLst>
          </a:blip>
          <a:srcRect l="14597"/>
          <a:stretch/>
        </p:blipFill>
        <p:spPr bwMode="auto">
          <a:xfrm>
            <a:off x="1" y="0"/>
            <a:ext cx="9140824"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p:cNvSpPr>
            <a:spLocks noGrp="1" noChangeArrowheads="1"/>
          </p:cNvSpPr>
          <p:nvPr>
            <p:ph idx="1"/>
          </p:nvPr>
        </p:nvSpPr>
        <p:spPr>
          <a:xfrm>
            <a:off x="145390" y="1412776"/>
            <a:ext cx="8972426" cy="3744639"/>
          </a:xfrm>
        </p:spPr>
        <p:txBody>
          <a:bodyPr rtlCol="0">
            <a:noAutofit/>
          </a:bodyPr>
          <a:lstStyle/>
          <a:p>
            <a:pPr algn="just"/>
            <a:r>
              <a:rPr lang="tr-TR" sz="2800" dirty="0"/>
              <a:t>İlk çağlarda </a:t>
            </a:r>
            <a:r>
              <a:rPr lang="tr-TR" sz="2800" dirty="0" err="1"/>
              <a:t>Nubya</a:t>
            </a:r>
            <a:r>
              <a:rPr lang="tr-TR" sz="2800" dirty="0"/>
              <a:t> medeniyetinin beşiği olan bugünkü Sudan, Antik Mısır dahil olmak üzere birçok medeniyete </a:t>
            </a:r>
            <a:r>
              <a:rPr lang="tr-TR" sz="2800" dirty="0" smtClean="0"/>
              <a:t>ev sahipliği </a:t>
            </a:r>
            <a:r>
              <a:rPr lang="tr-TR" sz="2800" dirty="0"/>
              <a:t>yapmıştır. </a:t>
            </a:r>
          </a:p>
          <a:p>
            <a:pPr algn="just"/>
            <a:r>
              <a:rPr lang="tr-TR" sz="2800" dirty="0" smtClean="0"/>
              <a:t>Bölge </a:t>
            </a:r>
            <a:r>
              <a:rPr lang="tr-TR" sz="2800" dirty="0"/>
              <a:t>halkının 6. yüzyılda </a:t>
            </a:r>
            <a:r>
              <a:rPr lang="tr-TR" sz="2800" dirty="0" err="1"/>
              <a:t>Koptik</a:t>
            </a:r>
            <a:r>
              <a:rPr lang="tr-TR" sz="2800" dirty="0"/>
              <a:t> Hristiyanlığı kabulünden sonra Nil kıyılarında kurulan krallıklar, 14. yüzyılda Müslüman Araplarca fethedilmiştir. </a:t>
            </a:r>
            <a:endParaRPr lang="tr-TR" sz="2800" dirty="0">
              <a:effectLst/>
            </a:endParaRPr>
          </a:p>
        </p:txBody>
      </p:sp>
      <p:sp>
        <p:nvSpPr>
          <p:cNvPr id="2" name="Dikdörtgen 1"/>
          <p:cNvSpPr/>
          <p:nvPr/>
        </p:nvSpPr>
        <p:spPr>
          <a:xfrm>
            <a:off x="1331640" y="315396"/>
            <a:ext cx="6336704" cy="369332"/>
          </a:xfrm>
          <a:prstGeom prst="rect">
            <a:avLst/>
          </a:prstGeom>
        </p:spPr>
        <p:txBody>
          <a:bodyPr wrap="square">
            <a:spAutoFit/>
          </a:bodyPr>
          <a:lstStyle/>
          <a:p>
            <a:pPr algn="ctr"/>
            <a:r>
              <a:rPr lang="tr-TR" b="1" dirty="0" smtClean="0">
                <a:solidFill>
                  <a:schemeClr val="bg1"/>
                </a:solidFill>
              </a:rPr>
              <a:t>TARİHÇE</a:t>
            </a:r>
            <a:endParaRPr lang="tr-TR" b="1" dirty="0">
              <a:solidFill>
                <a:schemeClr val="bg1"/>
              </a:solidFill>
            </a:endParaRPr>
          </a:p>
        </p:txBody>
      </p:sp>
    </p:spTree>
    <p:extLst>
      <p:ext uri="{BB962C8B-B14F-4D97-AF65-F5344CB8AC3E}">
        <p14:creationId xmlns:p14="http://schemas.microsoft.com/office/powerpoint/2010/main" val="248912420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C:\Users\ufuk.diri\Pictures\Resim1.png"/>
          <p:cNvPicPr>
            <a:picLocks noChangeAspect="1" noChangeArrowheads="1"/>
          </p:cNvPicPr>
          <p:nvPr/>
        </p:nvPicPr>
        <p:blipFill rotWithShape="1">
          <a:blip r:embed="rId2">
            <a:extLst>
              <a:ext uri="{28A0092B-C50C-407E-A947-70E740481C1C}">
                <a14:useLocalDpi xmlns:a14="http://schemas.microsoft.com/office/drawing/2010/main" val="0"/>
              </a:ext>
            </a:extLst>
          </a:blip>
          <a:srcRect l="14179"/>
          <a:stretch/>
        </p:blipFill>
        <p:spPr bwMode="auto">
          <a:xfrm>
            <a:off x="0" y="63334"/>
            <a:ext cx="9143999"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Başlık 1"/>
          <p:cNvSpPr txBox="1">
            <a:spLocks/>
          </p:cNvSpPr>
          <p:nvPr/>
        </p:nvSpPr>
        <p:spPr>
          <a:xfrm>
            <a:off x="683568" y="188640"/>
            <a:ext cx="7772400" cy="8114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1800" b="1" dirty="0" smtClean="0">
                <a:solidFill>
                  <a:schemeClr val="bg1"/>
                </a:solidFill>
              </a:rPr>
              <a:t>HARTUM KOORDİNASYON OFİSİ</a:t>
            </a:r>
            <a:endParaRPr lang="tr-TR" sz="1800" b="1" dirty="0">
              <a:solidFill>
                <a:schemeClr val="bg1"/>
              </a:solidFill>
            </a:endParaRPr>
          </a:p>
        </p:txBody>
      </p:sp>
      <p:pic>
        <p:nvPicPr>
          <p:cNvPr id="3074" name="Picture 2" descr="C:\Users\murat.dagistanli\Desktop\MURAT KİTAPÇIK\GENEL\hartum-nyala\IMG_126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36713"/>
            <a:ext cx="9144000" cy="6007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50991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C:\Users\ufuk.diri\Pictures\Resim1.png"/>
          <p:cNvPicPr>
            <a:picLocks noChangeAspect="1" noChangeArrowheads="1"/>
          </p:cNvPicPr>
          <p:nvPr/>
        </p:nvPicPr>
        <p:blipFill rotWithShape="1">
          <a:blip r:embed="rId2">
            <a:extLst>
              <a:ext uri="{28A0092B-C50C-407E-A947-70E740481C1C}">
                <a14:useLocalDpi xmlns:a14="http://schemas.microsoft.com/office/drawing/2010/main" val="0"/>
              </a:ext>
            </a:extLst>
          </a:blip>
          <a:srcRect l="14179"/>
          <a:stretch/>
        </p:blipFill>
        <p:spPr bwMode="auto">
          <a:xfrm>
            <a:off x="0" y="63334"/>
            <a:ext cx="9143999"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Başlık 1"/>
          <p:cNvSpPr txBox="1">
            <a:spLocks/>
          </p:cNvSpPr>
          <p:nvPr/>
        </p:nvSpPr>
        <p:spPr>
          <a:xfrm>
            <a:off x="683568" y="188640"/>
            <a:ext cx="7772400" cy="8114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1800" b="1" dirty="0" smtClean="0">
                <a:solidFill>
                  <a:schemeClr val="bg1"/>
                </a:solidFill>
              </a:rPr>
              <a:t>HARTUM KOORDİNASYON OFİSİ</a:t>
            </a:r>
            <a:endParaRPr lang="tr-TR" sz="1800" b="1" dirty="0">
              <a:solidFill>
                <a:schemeClr val="bg1"/>
              </a:solidFill>
            </a:endParaRPr>
          </a:p>
        </p:txBody>
      </p:sp>
      <p:pic>
        <p:nvPicPr>
          <p:cNvPr id="5122" name="Picture 2" descr="C:\Users\murat.dagistanli\Desktop\MURAT KİTAPÇIK\GENEL\hartum-nyala\SUDAN HASTANE\DSC_45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36712"/>
            <a:ext cx="9144000" cy="6021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90542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C:\Users\ufuk.diri\Pictures\Resim1.png"/>
          <p:cNvPicPr>
            <a:picLocks noChangeAspect="1" noChangeArrowheads="1"/>
          </p:cNvPicPr>
          <p:nvPr/>
        </p:nvPicPr>
        <p:blipFill rotWithShape="1">
          <a:blip r:embed="rId2">
            <a:extLst>
              <a:ext uri="{28A0092B-C50C-407E-A947-70E740481C1C}">
                <a14:useLocalDpi xmlns:a14="http://schemas.microsoft.com/office/drawing/2010/main" val="0"/>
              </a:ext>
            </a:extLst>
          </a:blip>
          <a:srcRect l="14179"/>
          <a:stretch/>
        </p:blipFill>
        <p:spPr bwMode="auto">
          <a:xfrm>
            <a:off x="0" y="63334"/>
            <a:ext cx="9143999"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Başlık 1"/>
          <p:cNvSpPr txBox="1">
            <a:spLocks/>
          </p:cNvSpPr>
          <p:nvPr/>
        </p:nvSpPr>
        <p:spPr>
          <a:xfrm>
            <a:off x="683568" y="188640"/>
            <a:ext cx="7772400" cy="8114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1800" b="1" dirty="0" smtClean="0">
                <a:solidFill>
                  <a:schemeClr val="bg1"/>
                </a:solidFill>
              </a:rPr>
              <a:t>NYALADAN GÖRÜNTÜLER</a:t>
            </a:r>
            <a:endParaRPr lang="tr-TR" sz="1800" b="1" dirty="0">
              <a:solidFill>
                <a:schemeClr val="bg1"/>
              </a:solidFill>
            </a:endParaRP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017" y="1028998"/>
            <a:ext cx="8892479" cy="5568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88656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C:\Users\ufuk.diri\Pictures\Resim1.png"/>
          <p:cNvPicPr>
            <a:picLocks noChangeAspect="1" noChangeArrowheads="1"/>
          </p:cNvPicPr>
          <p:nvPr/>
        </p:nvPicPr>
        <p:blipFill rotWithShape="1">
          <a:blip r:embed="rId2">
            <a:extLst>
              <a:ext uri="{28A0092B-C50C-407E-A947-70E740481C1C}">
                <a14:useLocalDpi xmlns:a14="http://schemas.microsoft.com/office/drawing/2010/main" val="0"/>
              </a:ext>
            </a:extLst>
          </a:blip>
          <a:srcRect l="14179"/>
          <a:stretch/>
        </p:blipFill>
        <p:spPr bwMode="auto">
          <a:xfrm>
            <a:off x="0" y="63334"/>
            <a:ext cx="9143999"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Başlık 1"/>
          <p:cNvSpPr txBox="1">
            <a:spLocks/>
          </p:cNvSpPr>
          <p:nvPr/>
        </p:nvSpPr>
        <p:spPr>
          <a:xfrm>
            <a:off x="683568" y="188640"/>
            <a:ext cx="7772400" cy="8114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1800" b="1" dirty="0" smtClean="0">
                <a:solidFill>
                  <a:schemeClr val="bg1"/>
                </a:solidFill>
              </a:rPr>
              <a:t>NYALA HASTANESİNDEN GÖRÜNTÜLER</a:t>
            </a:r>
            <a:endParaRPr lang="tr-TR" sz="1800" b="1" dirty="0">
              <a:solidFill>
                <a:schemeClr val="bg1"/>
              </a:solidFill>
            </a:endParaRPr>
          </a:p>
        </p:txBody>
      </p:sp>
      <p:pic>
        <p:nvPicPr>
          <p:cNvPr id="14338" name="Picture 2" descr="C:\Users\murat.dagistanli\Desktop\MURAT KİTAPÇIK\GENEL\İŞ SON\dilek yedek\sertifika töreni\nyala dosya\Camera nyala\2012-12-06 11.13.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36712"/>
            <a:ext cx="9144000" cy="6021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8951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C:\Users\ufuk.diri\Pictures\Resim1.png"/>
          <p:cNvPicPr>
            <a:picLocks noChangeAspect="1" noChangeArrowheads="1"/>
          </p:cNvPicPr>
          <p:nvPr/>
        </p:nvPicPr>
        <p:blipFill rotWithShape="1">
          <a:blip r:embed="rId2">
            <a:extLst>
              <a:ext uri="{28A0092B-C50C-407E-A947-70E740481C1C}">
                <a14:useLocalDpi xmlns:a14="http://schemas.microsoft.com/office/drawing/2010/main" val="0"/>
              </a:ext>
            </a:extLst>
          </a:blip>
          <a:srcRect l="14179"/>
          <a:stretch/>
        </p:blipFill>
        <p:spPr bwMode="auto">
          <a:xfrm>
            <a:off x="0" y="63334"/>
            <a:ext cx="9143999"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Başlık 1"/>
          <p:cNvSpPr txBox="1">
            <a:spLocks/>
          </p:cNvSpPr>
          <p:nvPr/>
        </p:nvSpPr>
        <p:spPr>
          <a:xfrm>
            <a:off x="683568" y="188640"/>
            <a:ext cx="7772400" cy="8114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1800" b="1" dirty="0" smtClean="0">
                <a:solidFill>
                  <a:schemeClr val="bg1"/>
                </a:solidFill>
              </a:rPr>
              <a:t>NYALA HASTANESİNDEN GÖRÜNTÜLER</a:t>
            </a:r>
            <a:endParaRPr lang="tr-TR" sz="1800" b="1" dirty="0">
              <a:solidFill>
                <a:schemeClr val="bg1"/>
              </a:solidFill>
            </a:endParaRPr>
          </a:p>
        </p:txBody>
      </p:sp>
      <p:pic>
        <p:nvPicPr>
          <p:cNvPr id="15362" name="Picture 2" descr="C:\Users\murat.dagistanli\Desktop\MURAT KİTAPÇIK\GENEL\İŞ SON\dilek yedek\sertifika töreni\nyala dosya\Camera nyala\2012-12-06 11.05.0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08720"/>
            <a:ext cx="9144000" cy="5949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66565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C:\Users\ufuk.diri\Pictures\Resim1.png"/>
          <p:cNvPicPr>
            <a:picLocks noChangeAspect="1" noChangeArrowheads="1"/>
          </p:cNvPicPr>
          <p:nvPr/>
        </p:nvPicPr>
        <p:blipFill rotWithShape="1">
          <a:blip r:embed="rId2">
            <a:extLst>
              <a:ext uri="{28A0092B-C50C-407E-A947-70E740481C1C}">
                <a14:useLocalDpi xmlns:a14="http://schemas.microsoft.com/office/drawing/2010/main" val="0"/>
              </a:ext>
            </a:extLst>
          </a:blip>
          <a:srcRect l="14179"/>
          <a:stretch/>
        </p:blipFill>
        <p:spPr bwMode="auto">
          <a:xfrm>
            <a:off x="0" y="63334"/>
            <a:ext cx="9143999"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Başlık 1"/>
          <p:cNvSpPr txBox="1">
            <a:spLocks/>
          </p:cNvSpPr>
          <p:nvPr/>
        </p:nvSpPr>
        <p:spPr>
          <a:xfrm>
            <a:off x="683568" y="188640"/>
            <a:ext cx="7772400" cy="8114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1800" b="1" dirty="0" smtClean="0">
                <a:solidFill>
                  <a:schemeClr val="bg1"/>
                </a:solidFill>
              </a:rPr>
              <a:t>NYALA HASTANESİNDEN GÖRÜNTÜLER</a:t>
            </a:r>
            <a:endParaRPr lang="tr-TR" sz="1800" b="1" dirty="0">
              <a:solidFill>
                <a:schemeClr val="bg1"/>
              </a:solidFill>
            </a:endParaRPr>
          </a:p>
        </p:txBody>
      </p:sp>
      <p:pic>
        <p:nvPicPr>
          <p:cNvPr id="16386" name="Picture 2" descr="C:\Users\murat.dagistanli\Desktop\MURAT KİTAPÇIK\GENEL\İŞ SON\dilek yedek\sertifika töreni\nyala dosya\Camera nyala\2012-12-06 11.13.5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36712"/>
            <a:ext cx="9144000" cy="6021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33408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C:\Users\ufuk.diri\Pictures\Resim1.png"/>
          <p:cNvPicPr>
            <a:picLocks noChangeAspect="1" noChangeArrowheads="1"/>
          </p:cNvPicPr>
          <p:nvPr/>
        </p:nvPicPr>
        <p:blipFill rotWithShape="1">
          <a:blip r:embed="rId2">
            <a:extLst>
              <a:ext uri="{28A0092B-C50C-407E-A947-70E740481C1C}">
                <a14:useLocalDpi xmlns:a14="http://schemas.microsoft.com/office/drawing/2010/main" val="0"/>
              </a:ext>
            </a:extLst>
          </a:blip>
          <a:srcRect l="14179"/>
          <a:stretch/>
        </p:blipFill>
        <p:spPr bwMode="auto">
          <a:xfrm>
            <a:off x="0" y="63334"/>
            <a:ext cx="9143999"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Başlık 1"/>
          <p:cNvSpPr txBox="1">
            <a:spLocks/>
          </p:cNvSpPr>
          <p:nvPr/>
        </p:nvSpPr>
        <p:spPr>
          <a:xfrm>
            <a:off x="683568" y="188640"/>
            <a:ext cx="7772400" cy="8114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1800" b="1" dirty="0" smtClean="0">
                <a:solidFill>
                  <a:schemeClr val="bg1"/>
                </a:solidFill>
              </a:rPr>
              <a:t>NYALA – OTAŞ KAMPI</a:t>
            </a:r>
            <a:endParaRPr lang="tr-TR" sz="1800" b="1" dirty="0">
              <a:solidFill>
                <a:schemeClr val="bg1"/>
              </a:solidFill>
            </a:endParaRP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984" y="1000125"/>
            <a:ext cx="8926512" cy="5525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833971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C:\Users\ufuk.diri\Pictures\Resim1.png"/>
          <p:cNvPicPr>
            <a:picLocks noChangeAspect="1" noChangeArrowheads="1"/>
          </p:cNvPicPr>
          <p:nvPr/>
        </p:nvPicPr>
        <p:blipFill rotWithShape="1">
          <a:blip r:embed="rId2">
            <a:extLst>
              <a:ext uri="{28A0092B-C50C-407E-A947-70E740481C1C}">
                <a14:useLocalDpi xmlns:a14="http://schemas.microsoft.com/office/drawing/2010/main" val="0"/>
              </a:ext>
            </a:extLst>
          </a:blip>
          <a:srcRect l="14179"/>
          <a:stretch/>
        </p:blipFill>
        <p:spPr bwMode="auto">
          <a:xfrm>
            <a:off x="0" y="63334"/>
            <a:ext cx="9143999"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496" y="1041157"/>
            <a:ext cx="8928000" cy="5628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Başlık 1"/>
          <p:cNvSpPr txBox="1">
            <a:spLocks/>
          </p:cNvSpPr>
          <p:nvPr/>
        </p:nvSpPr>
        <p:spPr>
          <a:xfrm>
            <a:off x="683568" y="188640"/>
            <a:ext cx="7772400" cy="8114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1800" b="1" dirty="0" smtClean="0">
                <a:solidFill>
                  <a:schemeClr val="bg1"/>
                </a:solidFill>
              </a:rPr>
              <a:t>NYALA – OTAŞ KAMPI</a:t>
            </a:r>
            <a:endParaRPr lang="tr-TR" sz="1800" b="1" dirty="0">
              <a:solidFill>
                <a:schemeClr val="bg1"/>
              </a:solidFill>
            </a:endParaRPr>
          </a:p>
        </p:txBody>
      </p:sp>
    </p:spTree>
    <p:extLst>
      <p:ext uri="{BB962C8B-B14F-4D97-AF65-F5344CB8AC3E}">
        <p14:creationId xmlns:p14="http://schemas.microsoft.com/office/powerpoint/2010/main" val="341218540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C:\Users\ufuk.diri\Pictures\Resim1.png"/>
          <p:cNvPicPr>
            <a:picLocks noChangeAspect="1" noChangeArrowheads="1"/>
          </p:cNvPicPr>
          <p:nvPr/>
        </p:nvPicPr>
        <p:blipFill rotWithShape="1">
          <a:blip r:embed="rId2">
            <a:extLst>
              <a:ext uri="{28A0092B-C50C-407E-A947-70E740481C1C}">
                <a14:useLocalDpi xmlns:a14="http://schemas.microsoft.com/office/drawing/2010/main" val="0"/>
              </a:ext>
            </a:extLst>
          </a:blip>
          <a:srcRect l="14179"/>
          <a:stretch/>
        </p:blipFill>
        <p:spPr bwMode="auto">
          <a:xfrm>
            <a:off x="0" y="63334"/>
            <a:ext cx="9143999"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Başlık 1"/>
          <p:cNvSpPr txBox="1">
            <a:spLocks/>
          </p:cNvSpPr>
          <p:nvPr/>
        </p:nvSpPr>
        <p:spPr>
          <a:xfrm>
            <a:off x="683568" y="188640"/>
            <a:ext cx="7772400" cy="8114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1800" b="1" dirty="0" smtClean="0">
                <a:solidFill>
                  <a:schemeClr val="bg1"/>
                </a:solidFill>
              </a:rPr>
              <a:t>NYALA – OTAŞ KAMPI</a:t>
            </a:r>
            <a:endParaRPr lang="tr-TR" sz="1800" b="1" dirty="0">
              <a:solidFill>
                <a:schemeClr val="bg1"/>
              </a:solidFill>
            </a:endParaRPr>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117008"/>
            <a:ext cx="8928000" cy="5552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217983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C:\Users\ufuk.diri\Pictures\Resim1.png"/>
          <p:cNvPicPr>
            <a:picLocks noChangeAspect="1" noChangeArrowheads="1"/>
          </p:cNvPicPr>
          <p:nvPr/>
        </p:nvPicPr>
        <p:blipFill rotWithShape="1">
          <a:blip r:embed="rId2">
            <a:extLst>
              <a:ext uri="{28A0092B-C50C-407E-A947-70E740481C1C}">
                <a14:useLocalDpi xmlns:a14="http://schemas.microsoft.com/office/drawing/2010/main" val="0"/>
              </a:ext>
            </a:extLst>
          </a:blip>
          <a:srcRect l="14179"/>
          <a:stretch/>
        </p:blipFill>
        <p:spPr bwMode="auto">
          <a:xfrm>
            <a:off x="0" y="63334"/>
            <a:ext cx="9143999"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Başlık 1"/>
          <p:cNvSpPr txBox="1">
            <a:spLocks/>
          </p:cNvSpPr>
          <p:nvPr/>
        </p:nvSpPr>
        <p:spPr>
          <a:xfrm>
            <a:off x="683568" y="188640"/>
            <a:ext cx="7772400" cy="8114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1800" b="1" dirty="0" smtClean="0">
                <a:solidFill>
                  <a:schemeClr val="bg1"/>
                </a:solidFill>
              </a:rPr>
              <a:t>NYALA – OTAŞ KAMPI</a:t>
            </a:r>
            <a:endParaRPr lang="tr-TR" sz="1800" b="1" dirty="0">
              <a:solidFill>
                <a:schemeClr val="bg1"/>
              </a:solidFill>
            </a:endParaRPr>
          </a:p>
        </p:txBody>
      </p:sp>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016" y="981352"/>
            <a:ext cx="8892480" cy="56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21283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5" descr="C:\Users\ufuk.diri\Pictures\Resim1.png"/>
          <p:cNvPicPr>
            <a:picLocks noChangeAspect="1" noChangeArrowheads="1"/>
          </p:cNvPicPr>
          <p:nvPr/>
        </p:nvPicPr>
        <p:blipFill rotWithShape="1">
          <a:blip r:embed="rId2">
            <a:extLst>
              <a:ext uri="{28A0092B-C50C-407E-A947-70E740481C1C}">
                <a14:useLocalDpi xmlns:a14="http://schemas.microsoft.com/office/drawing/2010/main" val="0"/>
              </a:ext>
            </a:extLst>
          </a:blip>
          <a:srcRect l="14597"/>
          <a:stretch/>
        </p:blipFill>
        <p:spPr bwMode="auto">
          <a:xfrm>
            <a:off x="1" y="0"/>
            <a:ext cx="9140824"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p:cNvSpPr>
            <a:spLocks noGrp="1" noChangeArrowheads="1"/>
          </p:cNvSpPr>
          <p:nvPr>
            <p:ph idx="1"/>
          </p:nvPr>
        </p:nvSpPr>
        <p:spPr>
          <a:xfrm>
            <a:off x="145390" y="1412776"/>
            <a:ext cx="8972426" cy="3384376"/>
          </a:xfrm>
        </p:spPr>
        <p:txBody>
          <a:bodyPr rtlCol="0">
            <a:noAutofit/>
          </a:bodyPr>
          <a:lstStyle/>
          <a:p>
            <a:pPr algn="just"/>
            <a:r>
              <a:rPr lang="tr-TR" sz="2800" dirty="0"/>
              <a:t>1517 yılında Mısır'ın Yavuz Sultan Selim tarafından fethedilmesinden sonra Osmanlı kuvvetleri bugünkü Sudan'ın kuzey bölgelerine kadar inmiştir. </a:t>
            </a:r>
          </a:p>
          <a:p>
            <a:pPr algn="just"/>
            <a:r>
              <a:rPr lang="tr-TR" sz="2800" dirty="0"/>
              <a:t>1821 yılında Mısır </a:t>
            </a:r>
            <a:r>
              <a:rPr lang="tr-TR" sz="2800" dirty="0" err="1"/>
              <a:t>Hidivi</a:t>
            </a:r>
            <a:r>
              <a:rPr lang="tr-TR" sz="2800" dirty="0"/>
              <a:t> Mehmet Ali Paşa tarafından fethedilen Sudan'daki Osmanlı egemenliği 1885 yılında sona ermiştir. </a:t>
            </a:r>
          </a:p>
        </p:txBody>
      </p:sp>
      <p:sp>
        <p:nvSpPr>
          <p:cNvPr id="2" name="Dikdörtgen 1"/>
          <p:cNvSpPr/>
          <p:nvPr/>
        </p:nvSpPr>
        <p:spPr>
          <a:xfrm>
            <a:off x="1331640" y="315396"/>
            <a:ext cx="6336704" cy="369332"/>
          </a:xfrm>
          <a:prstGeom prst="rect">
            <a:avLst/>
          </a:prstGeom>
        </p:spPr>
        <p:txBody>
          <a:bodyPr wrap="square">
            <a:spAutoFit/>
          </a:bodyPr>
          <a:lstStyle/>
          <a:p>
            <a:pPr algn="ctr"/>
            <a:r>
              <a:rPr lang="tr-TR" b="1" dirty="0" smtClean="0">
                <a:solidFill>
                  <a:schemeClr val="bg1"/>
                </a:solidFill>
              </a:rPr>
              <a:t>TARİHÇE</a:t>
            </a:r>
            <a:endParaRPr lang="tr-TR" b="1" dirty="0">
              <a:solidFill>
                <a:schemeClr val="bg1"/>
              </a:solidFill>
            </a:endParaRPr>
          </a:p>
        </p:txBody>
      </p:sp>
    </p:spTree>
    <p:extLst>
      <p:ext uri="{BB962C8B-B14F-4D97-AF65-F5344CB8AC3E}">
        <p14:creationId xmlns:p14="http://schemas.microsoft.com/office/powerpoint/2010/main" val="149467901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C:\Users\ufuk.diri\Pictures\Resim1.png"/>
          <p:cNvPicPr>
            <a:picLocks noChangeAspect="1" noChangeArrowheads="1"/>
          </p:cNvPicPr>
          <p:nvPr/>
        </p:nvPicPr>
        <p:blipFill rotWithShape="1">
          <a:blip r:embed="rId2">
            <a:extLst>
              <a:ext uri="{28A0092B-C50C-407E-A947-70E740481C1C}">
                <a14:useLocalDpi xmlns:a14="http://schemas.microsoft.com/office/drawing/2010/main" val="0"/>
              </a:ext>
            </a:extLst>
          </a:blip>
          <a:srcRect l="14179"/>
          <a:stretch/>
        </p:blipFill>
        <p:spPr bwMode="auto">
          <a:xfrm>
            <a:off x="0" y="63334"/>
            <a:ext cx="9143999"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Başlık 1"/>
          <p:cNvSpPr txBox="1">
            <a:spLocks/>
          </p:cNvSpPr>
          <p:nvPr/>
        </p:nvSpPr>
        <p:spPr>
          <a:xfrm>
            <a:off x="683568" y="188640"/>
            <a:ext cx="7772400" cy="8114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1800" b="1" dirty="0" smtClean="0">
                <a:solidFill>
                  <a:schemeClr val="bg1"/>
                </a:solidFill>
              </a:rPr>
              <a:t>NYALA – OTAŞ KAMPI</a:t>
            </a:r>
            <a:endParaRPr lang="tr-TR" sz="1800" b="1" dirty="0">
              <a:solidFill>
                <a:schemeClr val="bg1"/>
              </a:solidFill>
            </a:endParaRPr>
          </a:p>
        </p:txBody>
      </p:sp>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053360"/>
            <a:ext cx="8964488" cy="56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52419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5" descr="C:\Users\ufuk.diri\Pictures\Resim1.png"/>
          <p:cNvPicPr>
            <a:picLocks noChangeAspect="1" noChangeArrowheads="1"/>
          </p:cNvPicPr>
          <p:nvPr/>
        </p:nvPicPr>
        <p:blipFill rotWithShape="1">
          <a:blip r:embed="rId2">
            <a:extLst>
              <a:ext uri="{28A0092B-C50C-407E-A947-70E740481C1C}">
                <a14:useLocalDpi xmlns:a14="http://schemas.microsoft.com/office/drawing/2010/main" val="0"/>
              </a:ext>
            </a:extLst>
          </a:blip>
          <a:srcRect l="14597"/>
          <a:stretch/>
        </p:blipFill>
        <p:spPr bwMode="auto">
          <a:xfrm>
            <a:off x="1" y="0"/>
            <a:ext cx="9140824"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p:cNvSpPr>
            <a:spLocks noGrp="1" noChangeArrowheads="1"/>
          </p:cNvSpPr>
          <p:nvPr>
            <p:ph idx="1"/>
          </p:nvPr>
        </p:nvSpPr>
        <p:spPr>
          <a:xfrm>
            <a:off x="145390" y="1412776"/>
            <a:ext cx="8972426" cy="3384376"/>
          </a:xfrm>
        </p:spPr>
        <p:txBody>
          <a:bodyPr rtlCol="0">
            <a:noAutofit/>
          </a:bodyPr>
          <a:lstStyle/>
          <a:p>
            <a:pPr algn="just"/>
            <a:r>
              <a:rPr lang="tr-TR" sz="2800" dirty="0"/>
              <a:t>Bu tarihte kurulan Mehdi Devleti uzun ömürlü olamamış, 1899’da ülkede İngiliz-Mısır Ortak Yönetimi tesis edilmiştir. Sudan’ın doğusunda </a:t>
            </a:r>
            <a:r>
              <a:rPr lang="tr-TR" sz="2800" dirty="0" smtClean="0"/>
              <a:t>yer alan </a:t>
            </a:r>
            <a:r>
              <a:rPr lang="tr-TR" sz="2800" dirty="0"/>
              <a:t>bağımsız </a:t>
            </a:r>
            <a:r>
              <a:rPr lang="tr-TR" sz="2800" dirty="0" err="1"/>
              <a:t>Darfur</a:t>
            </a:r>
            <a:r>
              <a:rPr lang="tr-TR" sz="2800" dirty="0"/>
              <a:t> Sultanlığına İngiliz-Mısır Ortak Yönetimi tarafından son verilmiş, 1916 yılında ilhak edilerek Sudan’a katılmıştır</a:t>
            </a:r>
            <a:r>
              <a:rPr lang="tr-TR" sz="2800" dirty="0" smtClean="0"/>
              <a:t>.</a:t>
            </a:r>
          </a:p>
          <a:p>
            <a:pPr algn="just"/>
            <a:r>
              <a:rPr lang="tr-TR" sz="2800" dirty="0"/>
              <a:t>Sudan 1 Ocak 1956 tarihinde bağımsızlığına kavuşmuştur.</a:t>
            </a:r>
          </a:p>
        </p:txBody>
      </p:sp>
      <p:sp>
        <p:nvSpPr>
          <p:cNvPr id="2" name="Dikdörtgen 1"/>
          <p:cNvSpPr/>
          <p:nvPr/>
        </p:nvSpPr>
        <p:spPr>
          <a:xfrm>
            <a:off x="1331640" y="315396"/>
            <a:ext cx="6336704" cy="369332"/>
          </a:xfrm>
          <a:prstGeom prst="rect">
            <a:avLst/>
          </a:prstGeom>
        </p:spPr>
        <p:txBody>
          <a:bodyPr wrap="square">
            <a:spAutoFit/>
          </a:bodyPr>
          <a:lstStyle/>
          <a:p>
            <a:pPr algn="ctr"/>
            <a:r>
              <a:rPr lang="tr-TR" b="1" dirty="0" smtClean="0">
                <a:solidFill>
                  <a:schemeClr val="bg1"/>
                </a:solidFill>
              </a:rPr>
              <a:t>TARİHÇE</a:t>
            </a:r>
            <a:endParaRPr lang="tr-TR" b="1" dirty="0">
              <a:solidFill>
                <a:schemeClr val="bg1"/>
              </a:solidFill>
            </a:endParaRPr>
          </a:p>
        </p:txBody>
      </p:sp>
    </p:spTree>
    <p:extLst>
      <p:ext uri="{BB962C8B-B14F-4D97-AF65-F5344CB8AC3E}">
        <p14:creationId xmlns:p14="http://schemas.microsoft.com/office/powerpoint/2010/main" val="26883421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idx="1"/>
          </p:nvPr>
        </p:nvSpPr>
        <p:spPr>
          <a:xfrm>
            <a:off x="-7937" y="1052513"/>
            <a:ext cx="4435922" cy="5500010"/>
          </a:xfrm>
        </p:spPr>
        <p:txBody>
          <a:bodyPr rtlCol="0">
            <a:normAutofit lnSpcReduction="10000"/>
          </a:bodyPr>
          <a:lstStyle/>
          <a:p>
            <a:pPr marL="274320" indent="-256032" eaLnBrk="1" fontAlgn="auto" hangingPunct="1">
              <a:spcAft>
                <a:spcPts val="0"/>
              </a:spcAft>
              <a:buFont typeface="Wingdings" pitchFamily="2" charset="2"/>
              <a:buNone/>
              <a:defRPr/>
            </a:pPr>
            <a:endParaRPr lang="tr-TR" dirty="0" smtClean="0"/>
          </a:p>
          <a:p>
            <a:pPr marL="274320" indent="-256032" algn="just">
              <a:defRPr/>
            </a:pPr>
            <a:r>
              <a:rPr lang="tr-TR" sz="2000" dirty="0" err="1">
                <a:solidFill>
                  <a:schemeClr val="tx2">
                    <a:lumMod val="75000"/>
                  </a:schemeClr>
                </a:solidFill>
              </a:rPr>
              <a:t>Darfur</a:t>
            </a:r>
            <a:r>
              <a:rPr lang="tr-TR" sz="2000" dirty="0">
                <a:solidFill>
                  <a:schemeClr val="tx2">
                    <a:lumMod val="75000"/>
                  </a:schemeClr>
                </a:solidFill>
              </a:rPr>
              <a:t>, başkent </a:t>
            </a:r>
            <a:r>
              <a:rPr lang="tr-TR" sz="2000" dirty="0" err="1" smtClean="0">
                <a:solidFill>
                  <a:schemeClr val="tx2">
                    <a:lumMod val="75000"/>
                  </a:schemeClr>
                </a:solidFill>
              </a:rPr>
              <a:t>Hartum'un</a:t>
            </a:r>
            <a:r>
              <a:rPr lang="tr-TR" sz="2000" dirty="0" smtClean="0">
                <a:solidFill>
                  <a:schemeClr val="tx2">
                    <a:lumMod val="75000"/>
                  </a:schemeClr>
                </a:solidFill>
              </a:rPr>
              <a:t> 1.300 </a:t>
            </a:r>
            <a:r>
              <a:rPr lang="tr-TR" sz="2000" dirty="0">
                <a:solidFill>
                  <a:schemeClr val="tx2">
                    <a:lumMod val="75000"/>
                  </a:schemeClr>
                </a:solidFill>
              </a:rPr>
              <a:t>km batısında bir bölgedir. Yerel ve </a:t>
            </a:r>
            <a:r>
              <a:rPr lang="tr-TR" sz="2000" dirty="0" err="1" smtClean="0">
                <a:solidFill>
                  <a:schemeClr val="tx2">
                    <a:lumMod val="75000"/>
                  </a:schemeClr>
                </a:solidFill>
              </a:rPr>
              <a:t>arap</a:t>
            </a:r>
            <a:r>
              <a:rPr lang="tr-TR" sz="2000" dirty="0" smtClean="0">
                <a:solidFill>
                  <a:schemeClr val="tx2">
                    <a:lumMod val="75000"/>
                  </a:schemeClr>
                </a:solidFill>
              </a:rPr>
              <a:t> kabilelerin </a:t>
            </a:r>
            <a:r>
              <a:rPr lang="tr-TR" sz="2000" dirty="0">
                <a:solidFill>
                  <a:schemeClr val="tx2">
                    <a:lumMod val="75000"/>
                  </a:schemeClr>
                </a:solidFill>
              </a:rPr>
              <a:t>hayvancılıkla geçindiği bölgede, su kaynakları ve otlakların paylaşımı konusundaki uyuşmazlıklar, kuraklığın etkisi ile büyümüş, 2003 yılında, yerel bir isyanın ardından, bölgedeki Arap kabileleri ile Hükümet tarafından kurulan ve desteklenen milis kuvvetleri (</a:t>
            </a:r>
            <a:r>
              <a:rPr lang="tr-TR" sz="2000" dirty="0" err="1">
                <a:solidFill>
                  <a:schemeClr val="tx2">
                    <a:lumMod val="75000"/>
                  </a:schemeClr>
                </a:solidFill>
              </a:rPr>
              <a:t>janjavid</a:t>
            </a:r>
            <a:r>
              <a:rPr lang="tr-TR" sz="2000" dirty="0" smtClean="0">
                <a:solidFill>
                  <a:schemeClr val="tx2">
                    <a:lumMod val="75000"/>
                  </a:schemeClr>
                </a:solidFill>
              </a:rPr>
              <a:t>) arasında </a:t>
            </a:r>
            <a:r>
              <a:rPr lang="tr-TR" sz="2000" dirty="0">
                <a:solidFill>
                  <a:schemeClr val="tx2">
                    <a:lumMod val="75000"/>
                  </a:schemeClr>
                </a:solidFill>
              </a:rPr>
              <a:t>çatışmalar başlamıştır.</a:t>
            </a:r>
          </a:p>
          <a:p>
            <a:pPr marL="274320" indent="-256032" algn="just">
              <a:defRPr/>
            </a:pPr>
            <a:r>
              <a:rPr lang="tr-TR" sz="2000" dirty="0" smtClean="0">
                <a:solidFill>
                  <a:schemeClr val="tx2">
                    <a:lumMod val="75000"/>
                  </a:schemeClr>
                </a:solidFill>
              </a:rPr>
              <a:t>Bu </a:t>
            </a:r>
            <a:r>
              <a:rPr lang="tr-TR" sz="2000" dirty="0">
                <a:solidFill>
                  <a:schemeClr val="tx2">
                    <a:lumMod val="75000"/>
                  </a:schemeClr>
                </a:solidFill>
              </a:rPr>
              <a:t>çatışmalarda </a:t>
            </a:r>
            <a:r>
              <a:rPr lang="tr-TR" sz="2000" dirty="0" err="1">
                <a:solidFill>
                  <a:schemeClr val="tx2">
                    <a:lumMod val="75000"/>
                  </a:schemeClr>
                </a:solidFill>
              </a:rPr>
              <a:t>Darfur</a:t>
            </a:r>
            <a:r>
              <a:rPr lang="tr-TR" sz="2000" dirty="0">
                <a:solidFill>
                  <a:schemeClr val="tx2">
                    <a:lumMod val="75000"/>
                  </a:schemeClr>
                </a:solidFill>
              </a:rPr>
              <a:t> nüfusunun üçte biri -yaklaşık 2 milyon </a:t>
            </a:r>
            <a:r>
              <a:rPr lang="tr-TR" sz="2000" dirty="0" smtClean="0">
                <a:solidFill>
                  <a:schemeClr val="tx2">
                    <a:lumMod val="75000"/>
                  </a:schemeClr>
                </a:solidFill>
              </a:rPr>
              <a:t>insan </a:t>
            </a:r>
            <a:r>
              <a:rPr lang="tr-TR" sz="2000" dirty="0">
                <a:solidFill>
                  <a:schemeClr val="tx2">
                    <a:lumMod val="75000"/>
                  </a:schemeClr>
                </a:solidFill>
              </a:rPr>
              <a:t>yerinden edilirken, yüz binlerce insan öldürüldü. Halen 1,5 milyon kişi yerleştirildikleri mülteci kamplarında yaşamaktadır.</a:t>
            </a:r>
            <a:endParaRPr lang="tr-TR" sz="2400" dirty="0"/>
          </a:p>
          <a:p>
            <a:pPr marL="274320" indent="-256032" eaLnBrk="1" fontAlgn="auto" hangingPunct="1">
              <a:spcAft>
                <a:spcPts val="0"/>
              </a:spcAft>
              <a:buFont typeface="Arial" pitchFamily="34" charset="0"/>
              <a:buChar char="•"/>
              <a:defRPr/>
            </a:pPr>
            <a:endParaRPr lang="en-US" dirty="0" smtClean="0"/>
          </a:p>
        </p:txBody>
      </p:sp>
      <p:sp>
        <p:nvSpPr>
          <p:cNvPr id="2" name="Dikdörtgen 1"/>
          <p:cNvSpPr/>
          <p:nvPr/>
        </p:nvSpPr>
        <p:spPr>
          <a:xfrm>
            <a:off x="1331640" y="315396"/>
            <a:ext cx="6336704" cy="369332"/>
          </a:xfrm>
          <a:prstGeom prst="rect">
            <a:avLst/>
          </a:prstGeom>
        </p:spPr>
        <p:txBody>
          <a:bodyPr wrap="square">
            <a:spAutoFit/>
          </a:bodyPr>
          <a:lstStyle/>
          <a:p>
            <a:pPr algn="ctr"/>
            <a:r>
              <a:rPr lang="tr-TR" b="1" dirty="0" smtClean="0">
                <a:solidFill>
                  <a:schemeClr val="bg1"/>
                </a:solidFill>
              </a:rPr>
              <a:t>DARFUR SORUNU</a:t>
            </a:r>
            <a:endParaRPr lang="tr-TR" b="1" dirty="0">
              <a:solidFill>
                <a:schemeClr val="bg1"/>
              </a:solidFill>
            </a:endParaRPr>
          </a:p>
        </p:txBody>
      </p:sp>
      <p:pic>
        <p:nvPicPr>
          <p:cNvPr id="7" name="Picture 2" descr="C:\Users\Administrator\Desktop\sudan-map.jpg"/>
          <p:cNvPicPr>
            <a:picLocks noChangeAspect="1" noChangeArrowheads="1"/>
          </p:cNvPicPr>
          <p:nvPr/>
        </p:nvPicPr>
        <p:blipFill>
          <a:blip r:embed="rId2" cstate="print"/>
          <a:srcRect/>
          <a:stretch>
            <a:fillRect/>
          </a:stretch>
        </p:blipFill>
        <p:spPr bwMode="auto">
          <a:xfrm>
            <a:off x="4499991" y="1196752"/>
            <a:ext cx="4392489" cy="4929411"/>
          </a:xfrm>
          <a:prstGeom prst="rect">
            <a:avLst/>
          </a:prstGeom>
          <a:noFill/>
        </p:spPr>
      </p:pic>
      <p:pic>
        <p:nvPicPr>
          <p:cNvPr id="6" name="Picture 5" descr="C:\Users\ufuk.diri\Pictures\Resim1.png"/>
          <p:cNvPicPr>
            <a:picLocks noChangeAspect="1" noChangeArrowheads="1"/>
          </p:cNvPicPr>
          <p:nvPr/>
        </p:nvPicPr>
        <p:blipFill rotWithShape="1">
          <a:blip r:embed="rId3">
            <a:extLst>
              <a:ext uri="{28A0092B-C50C-407E-A947-70E740481C1C}">
                <a14:useLocalDpi xmlns:a14="http://schemas.microsoft.com/office/drawing/2010/main" val="0"/>
              </a:ext>
            </a:extLst>
          </a:blip>
          <a:srcRect l="14597"/>
          <a:stretch/>
        </p:blipFill>
        <p:spPr bwMode="auto">
          <a:xfrm>
            <a:off x="1" y="0"/>
            <a:ext cx="9140824"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ikdörtgen 7"/>
          <p:cNvSpPr/>
          <p:nvPr/>
        </p:nvSpPr>
        <p:spPr>
          <a:xfrm>
            <a:off x="1043608" y="332656"/>
            <a:ext cx="6336704" cy="369332"/>
          </a:xfrm>
          <a:prstGeom prst="rect">
            <a:avLst/>
          </a:prstGeom>
        </p:spPr>
        <p:txBody>
          <a:bodyPr wrap="square">
            <a:spAutoFit/>
          </a:bodyPr>
          <a:lstStyle/>
          <a:p>
            <a:pPr algn="ctr"/>
            <a:r>
              <a:rPr lang="tr-TR" b="1" dirty="0" smtClean="0">
                <a:solidFill>
                  <a:schemeClr val="bg1"/>
                </a:solidFill>
              </a:rPr>
              <a:t>DARFUR EYALETİ</a:t>
            </a:r>
            <a:endParaRPr lang="tr-TR" b="1" dirty="0">
              <a:solidFill>
                <a:schemeClr val="bg1"/>
              </a:solidFill>
            </a:endParaRPr>
          </a:p>
        </p:txBody>
      </p:sp>
    </p:spTree>
    <p:extLst>
      <p:ext uri="{BB962C8B-B14F-4D97-AF65-F5344CB8AC3E}">
        <p14:creationId xmlns:p14="http://schemas.microsoft.com/office/powerpoint/2010/main" val="26344760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p:nvPr/>
        </p:nvPicPr>
        <p:blipFill>
          <a:blip r:embed="rId2"/>
          <a:stretch>
            <a:fillRect/>
          </a:stretch>
        </p:blipFill>
        <p:spPr>
          <a:xfrm>
            <a:off x="539552" y="1000125"/>
            <a:ext cx="6264696" cy="3259301"/>
          </a:xfrm>
          <a:prstGeom prst="rect">
            <a:avLst/>
          </a:prstGeom>
        </p:spPr>
      </p:pic>
      <p:pic>
        <p:nvPicPr>
          <p:cNvPr id="9" name="4 İçerik Yer Tutucusu" descr="NYALA HASTANE.png"/>
          <p:cNvPicPr>
            <a:picLocks noChangeAspect="1"/>
          </p:cNvPicPr>
          <p:nvPr/>
        </p:nvPicPr>
        <p:blipFill>
          <a:blip r:embed="rId3" cstate="print"/>
          <a:stretch>
            <a:fillRect/>
          </a:stretch>
        </p:blipFill>
        <p:spPr>
          <a:xfrm>
            <a:off x="4976428" y="4259426"/>
            <a:ext cx="4060068" cy="2553950"/>
          </a:xfrm>
          <a:prstGeom prst="rect">
            <a:avLst/>
          </a:prstGeom>
        </p:spPr>
      </p:pic>
      <p:pic>
        <p:nvPicPr>
          <p:cNvPr id="10" name="Picture 5" descr="C:\Users\ufuk.diri\Pictures\Resim1.png"/>
          <p:cNvPicPr>
            <a:picLocks noChangeAspect="1" noChangeArrowheads="1"/>
          </p:cNvPicPr>
          <p:nvPr/>
        </p:nvPicPr>
        <p:blipFill rotWithShape="1">
          <a:blip r:embed="rId4">
            <a:extLst>
              <a:ext uri="{28A0092B-C50C-407E-A947-70E740481C1C}">
                <a14:useLocalDpi xmlns:a14="http://schemas.microsoft.com/office/drawing/2010/main" val="0"/>
              </a:ext>
            </a:extLst>
          </a:blip>
          <a:srcRect l="14597"/>
          <a:stretch/>
        </p:blipFill>
        <p:spPr bwMode="auto">
          <a:xfrm>
            <a:off x="1" y="0"/>
            <a:ext cx="9140824"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Dikdörtgen 10"/>
          <p:cNvSpPr/>
          <p:nvPr/>
        </p:nvSpPr>
        <p:spPr>
          <a:xfrm>
            <a:off x="1484040" y="332656"/>
            <a:ext cx="6336704" cy="369332"/>
          </a:xfrm>
          <a:prstGeom prst="rect">
            <a:avLst/>
          </a:prstGeom>
        </p:spPr>
        <p:txBody>
          <a:bodyPr wrap="square">
            <a:spAutoFit/>
          </a:bodyPr>
          <a:lstStyle/>
          <a:p>
            <a:pPr algn="ctr"/>
            <a:r>
              <a:rPr lang="tr-TR" b="1" dirty="0" smtClean="0">
                <a:solidFill>
                  <a:schemeClr val="bg1"/>
                </a:solidFill>
              </a:rPr>
              <a:t>SUDAN (KUZEY)</a:t>
            </a:r>
            <a:endParaRPr lang="tr-TR" b="1" dirty="0">
              <a:solidFill>
                <a:schemeClr val="bg1"/>
              </a:solidFill>
            </a:endParaRPr>
          </a:p>
        </p:txBody>
      </p:sp>
    </p:spTree>
    <p:extLst>
      <p:ext uri="{BB962C8B-B14F-4D97-AF65-F5344CB8AC3E}">
        <p14:creationId xmlns:p14="http://schemas.microsoft.com/office/powerpoint/2010/main" val="28704759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83568" y="332655"/>
            <a:ext cx="7772400" cy="730804"/>
          </a:xfrm>
        </p:spPr>
        <p:txBody>
          <a:bodyPr>
            <a:normAutofit/>
          </a:bodyPr>
          <a:lstStyle/>
          <a:p>
            <a:r>
              <a:rPr lang="tr-TR" sz="2000" b="1" dirty="0" smtClean="0">
                <a:solidFill>
                  <a:schemeClr val="bg1"/>
                </a:solidFill>
              </a:rPr>
              <a:t>SUDAN TÜRKİYE SAĞLIK İŞBİRLİĞİ GEÇMİŞİ</a:t>
            </a:r>
            <a:r>
              <a:rPr lang="tr-TR" sz="2000" b="1" dirty="0">
                <a:solidFill>
                  <a:srgbClr val="FF0000"/>
                </a:solidFill>
              </a:rPr>
              <a:t/>
            </a:r>
            <a:br>
              <a:rPr lang="tr-TR" sz="2000" b="1" dirty="0">
                <a:solidFill>
                  <a:srgbClr val="FF0000"/>
                </a:solidFill>
              </a:rPr>
            </a:br>
            <a:endParaRPr lang="tr-TR" sz="2000" b="1" dirty="0">
              <a:solidFill>
                <a:schemeClr val="bg1"/>
              </a:solidFill>
            </a:endParaRPr>
          </a:p>
        </p:txBody>
      </p:sp>
      <p:sp>
        <p:nvSpPr>
          <p:cNvPr id="3" name="Alt Başlık 2"/>
          <p:cNvSpPr>
            <a:spLocks noGrp="1"/>
          </p:cNvSpPr>
          <p:nvPr>
            <p:ph type="subTitle" idx="1"/>
          </p:nvPr>
        </p:nvSpPr>
        <p:spPr>
          <a:xfrm>
            <a:off x="539552" y="1063459"/>
            <a:ext cx="8136904" cy="5245861"/>
          </a:xfrm>
        </p:spPr>
        <p:txBody>
          <a:bodyPr>
            <a:normAutofit fontScale="92500" lnSpcReduction="20000"/>
          </a:bodyPr>
          <a:lstStyle/>
          <a:p>
            <a:pPr algn="just"/>
            <a:r>
              <a:rPr lang="tr-TR" sz="2100" dirty="0" smtClean="0">
                <a:solidFill>
                  <a:srgbClr val="FF0000"/>
                </a:solidFill>
              </a:rPr>
              <a:t>	</a:t>
            </a:r>
            <a:r>
              <a:rPr lang="tr-TR" sz="2100" i="1" dirty="0" smtClean="0">
                <a:solidFill>
                  <a:srgbClr val="FF0000"/>
                </a:solidFill>
              </a:rPr>
              <a:t>Türkiye </a:t>
            </a:r>
            <a:r>
              <a:rPr lang="tr-TR" sz="2100" i="1" dirty="0">
                <a:solidFill>
                  <a:srgbClr val="FF0000"/>
                </a:solidFill>
              </a:rPr>
              <a:t>Cumhuriyeti ile Sudan Cumhuriyeti, kökleri Osmanlı İmparatorluğu devrine dayanan dostluk ilişkilerini uzun yıllar boyunca devam ettirmiştir. Sudan ve Türkiye ilişkilerinin gelişmesinde önemli unsur sağlık alanında işbirliği olmuştur. </a:t>
            </a:r>
            <a:endParaRPr lang="tr-TR" i="1" dirty="0" smtClean="0">
              <a:solidFill>
                <a:srgbClr val="FF0000"/>
              </a:solidFill>
              <a:latin typeface="Times New Roman" panose="02020603050405020304" pitchFamily="18" charset="0"/>
              <a:cs typeface="Times New Roman" panose="02020603050405020304" pitchFamily="18" charset="0"/>
            </a:endParaRPr>
          </a:p>
          <a:p>
            <a:pPr marL="457200" indent="-457200" algn="l">
              <a:buFont typeface="Wingdings" panose="05000000000000000000" pitchFamily="2" charset="2"/>
              <a:buChar char="ü"/>
            </a:pPr>
            <a:r>
              <a:rPr lang="tr-TR" dirty="0" smtClean="0">
                <a:solidFill>
                  <a:schemeClr val="tx2">
                    <a:lumMod val="75000"/>
                  </a:schemeClr>
                </a:solidFill>
                <a:latin typeface="Times New Roman" panose="02020603050405020304" pitchFamily="18" charset="0"/>
                <a:cs typeface="Times New Roman" panose="02020603050405020304" pitchFamily="18" charset="0"/>
              </a:rPr>
              <a:t>1985 Bakanlar Kurulu Kararı ve 1987 bir sağlık </a:t>
            </a:r>
            <a:r>
              <a:rPr lang="tr-TR" dirty="0">
                <a:solidFill>
                  <a:schemeClr val="tx2">
                    <a:lumMod val="75000"/>
                  </a:schemeClr>
                </a:solidFill>
                <a:latin typeface="Times New Roman" panose="02020603050405020304" pitchFamily="18" charset="0"/>
                <a:cs typeface="Times New Roman" panose="02020603050405020304" pitchFamily="18" charset="0"/>
              </a:rPr>
              <a:t>m</a:t>
            </a:r>
            <a:r>
              <a:rPr lang="tr-TR" dirty="0" smtClean="0">
                <a:solidFill>
                  <a:schemeClr val="tx2">
                    <a:lumMod val="75000"/>
                  </a:schemeClr>
                </a:solidFill>
                <a:latin typeface="Times New Roman" panose="02020603050405020304" pitchFamily="18" charset="0"/>
                <a:cs typeface="Times New Roman" panose="02020603050405020304" pitchFamily="18" charset="0"/>
              </a:rPr>
              <a:t>erkezi yapılması taahhüdü,</a:t>
            </a:r>
          </a:p>
          <a:p>
            <a:pPr marL="457200" indent="-457200" algn="l">
              <a:buFont typeface="Wingdings" panose="05000000000000000000" pitchFamily="2" charset="2"/>
              <a:buChar char="ü"/>
            </a:pPr>
            <a:r>
              <a:rPr lang="tr-TR" dirty="0">
                <a:solidFill>
                  <a:schemeClr val="tx2">
                    <a:lumMod val="75000"/>
                  </a:schemeClr>
                </a:solidFill>
                <a:latin typeface="Times New Roman" panose="02020603050405020304" pitchFamily="18" charset="0"/>
                <a:cs typeface="Times New Roman" panose="02020603050405020304" pitchFamily="18" charset="0"/>
              </a:rPr>
              <a:t>1995 Kalakla Türk Hastanesinin y</a:t>
            </a:r>
            <a:r>
              <a:rPr lang="tr-TR" dirty="0" smtClean="0">
                <a:solidFill>
                  <a:schemeClr val="tx2">
                    <a:lumMod val="75000"/>
                  </a:schemeClr>
                </a:solidFill>
                <a:latin typeface="Times New Roman" panose="02020603050405020304" pitchFamily="18" charset="0"/>
                <a:cs typeface="Times New Roman" panose="02020603050405020304" pitchFamily="18" charset="0"/>
              </a:rPr>
              <a:t>apılarak teslimi</a:t>
            </a:r>
          </a:p>
          <a:p>
            <a:pPr marL="457200" indent="-457200" algn="l">
              <a:buFont typeface="Wingdings" panose="05000000000000000000" pitchFamily="2" charset="2"/>
              <a:buChar char="ü"/>
            </a:pPr>
            <a:r>
              <a:rPr lang="tr-TR" dirty="0" smtClean="0">
                <a:solidFill>
                  <a:schemeClr val="tx2">
                    <a:lumMod val="75000"/>
                  </a:schemeClr>
                </a:solidFill>
                <a:latin typeface="Times New Roman" panose="02020603050405020304" pitchFamily="18" charset="0"/>
                <a:cs typeface="Times New Roman" panose="02020603050405020304" pitchFamily="18" charset="0"/>
              </a:rPr>
              <a:t>2006 yılında iki </a:t>
            </a:r>
            <a:r>
              <a:rPr lang="tr-TR" dirty="0">
                <a:solidFill>
                  <a:schemeClr val="tx2">
                    <a:lumMod val="75000"/>
                  </a:schemeClr>
                </a:solidFill>
                <a:latin typeface="Times New Roman" panose="02020603050405020304" pitchFamily="18" charset="0"/>
                <a:cs typeface="Times New Roman" panose="02020603050405020304" pitchFamily="18" charset="0"/>
              </a:rPr>
              <a:t>ü</a:t>
            </a:r>
            <a:r>
              <a:rPr lang="tr-TR" dirty="0" smtClean="0">
                <a:solidFill>
                  <a:schemeClr val="tx2">
                    <a:lumMod val="75000"/>
                  </a:schemeClr>
                </a:solidFill>
                <a:latin typeface="Times New Roman" panose="02020603050405020304" pitchFamily="18" charset="0"/>
                <a:cs typeface="Times New Roman" panose="02020603050405020304" pitchFamily="18" charset="0"/>
              </a:rPr>
              <a:t>lke arasındaki sağlık </a:t>
            </a:r>
            <a:r>
              <a:rPr lang="tr-TR" dirty="0">
                <a:solidFill>
                  <a:schemeClr val="tx2">
                    <a:lumMod val="75000"/>
                  </a:schemeClr>
                </a:solidFill>
                <a:latin typeface="Times New Roman" panose="02020603050405020304" pitchFamily="18" charset="0"/>
                <a:cs typeface="Times New Roman" panose="02020603050405020304" pitchFamily="18" charset="0"/>
              </a:rPr>
              <a:t>i</a:t>
            </a:r>
            <a:r>
              <a:rPr lang="tr-TR" dirty="0" smtClean="0">
                <a:solidFill>
                  <a:schemeClr val="tx2">
                    <a:lumMod val="75000"/>
                  </a:schemeClr>
                </a:solidFill>
                <a:latin typeface="Times New Roman" panose="02020603050405020304" pitchFamily="18" charset="0"/>
                <a:cs typeface="Times New Roman" panose="02020603050405020304" pitchFamily="18" charset="0"/>
              </a:rPr>
              <a:t>şbirliği Sayın Başbakanımız Recep Tayyip Erdoğan’ın Sudan ziyareti </a:t>
            </a:r>
            <a:r>
              <a:rPr lang="tr-TR" dirty="0">
                <a:solidFill>
                  <a:schemeClr val="tx2">
                    <a:lumMod val="75000"/>
                  </a:schemeClr>
                </a:solidFill>
                <a:latin typeface="Times New Roman" panose="02020603050405020304" pitchFamily="18" charset="0"/>
                <a:cs typeface="Times New Roman" panose="02020603050405020304" pitchFamily="18" charset="0"/>
              </a:rPr>
              <a:t>s</a:t>
            </a:r>
            <a:r>
              <a:rPr lang="tr-TR" dirty="0" smtClean="0">
                <a:solidFill>
                  <a:schemeClr val="tx2">
                    <a:lumMod val="75000"/>
                  </a:schemeClr>
                </a:solidFill>
                <a:latin typeface="Times New Roman" panose="02020603050405020304" pitchFamily="18" charset="0"/>
                <a:cs typeface="Times New Roman" panose="02020603050405020304" pitchFamily="18" charset="0"/>
              </a:rPr>
              <a:t>onrası yeniden ivme </a:t>
            </a:r>
            <a:r>
              <a:rPr lang="tr-TR" dirty="0">
                <a:solidFill>
                  <a:schemeClr val="tx2">
                    <a:lumMod val="75000"/>
                  </a:schemeClr>
                </a:solidFill>
                <a:latin typeface="Times New Roman" panose="02020603050405020304" pitchFamily="18" charset="0"/>
                <a:cs typeface="Times New Roman" panose="02020603050405020304" pitchFamily="18" charset="0"/>
              </a:rPr>
              <a:t>k</a:t>
            </a:r>
            <a:r>
              <a:rPr lang="tr-TR" dirty="0" smtClean="0">
                <a:solidFill>
                  <a:schemeClr val="tx2">
                    <a:lumMod val="75000"/>
                  </a:schemeClr>
                </a:solidFill>
                <a:latin typeface="Times New Roman" panose="02020603050405020304" pitchFamily="18" charset="0"/>
                <a:cs typeface="Times New Roman" panose="02020603050405020304" pitchFamily="18" charset="0"/>
              </a:rPr>
              <a:t>azanmıştır.</a:t>
            </a:r>
          </a:p>
          <a:p>
            <a:pPr marL="457200" indent="-457200" algn="l">
              <a:buFont typeface="Wingdings" panose="05000000000000000000" pitchFamily="2" charset="2"/>
              <a:buChar char="ü"/>
            </a:pPr>
            <a:r>
              <a:rPr lang="tr-TR" dirty="0" smtClean="0">
                <a:solidFill>
                  <a:schemeClr val="tx2">
                    <a:lumMod val="75000"/>
                  </a:schemeClr>
                </a:solidFill>
                <a:latin typeface="Times New Roman" panose="02020603050405020304" pitchFamily="18" charset="0"/>
                <a:cs typeface="Times New Roman" panose="02020603050405020304" pitchFamily="18" charset="0"/>
              </a:rPr>
              <a:t>2007 Sağlık ve Tıp Alanında İşbirliğine Dair Protokol</a:t>
            </a:r>
          </a:p>
          <a:p>
            <a:pPr marL="457200" indent="-457200" algn="l">
              <a:buFont typeface="Wingdings" panose="05000000000000000000" pitchFamily="2" charset="2"/>
              <a:buChar char="ü"/>
            </a:pPr>
            <a:r>
              <a:rPr lang="tr-TR" dirty="0" smtClean="0">
                <a:solidFill>
                  <a:schemeClr val="tx2">
                    <a:lumMod val="75000"/>
                  </a:schemeClr>
                </a:solidFill>
                <a:latin typeface="Times New Roman" panose="02020603050405020304" pitchFamily="18" charset="0"/>
                <a:cs typeface="Times New Roman" panose="02020603050405020304" pitchFamily="18" charset="0"/>
              </a:rPr>
              <a:t>2013  </a:t>
            </a:r>
            <a:r>
              <a:rPr lang="tr-TR" dirty="0">
                <a:solidFill>
                  <a:schemeClr val="tx2">
                    <a:lumMod val="75000"/>
                  </a:schemeClr>
                </a:solidFill>
                <a:latin typeface="Times New Roman" panose="02020603050405020304" pitchFamily="18" charset="0"/>
                <a:cs typeface="Times New Roman" panose="02020603050405020304" pitchFamily="18" charset="0"/>
              </a:rPr>
              <a:t>“Hastane İşletme ve Devir Protokolü”</a:t>
            </a:r>
          </a:p>
        </p:txBody>
      </p:sp>
      <p:pic>
        <p:nvPicPr>
          <p:cNvPr id="5" name="Picture 5" descr="C:\Users\ufuk.diri\Pictures\Resim1.png"/>
          <p:cNvPicPr>
            <a:picLocks noChangeAspect="1" noChangeArrowheads="1"/>
          </p:cNvPicPr>
          <p:nvPr/>
        </p:nvPicPr>
        <p:blipFill rotWithShape="1">
          <a:blip r:embed="rId2">
            <a:extLst>
              <a:ext uri="{28A0092B-C50C-407E-A947-70E740481C1C}">
                <a14:useLocalDpi xmlns:a14="http://schemas.microsoft.com/office/drawing/2010/main" val="0"/>
              </a:ext>
            </a:extLst>
          </a:blip>
          <a:srcRect l="14597"/>
          <a:stretch/>
        </p:blipFill>
        <p:spPr bwMode="auto">
          <a:xfrm>
            <a:off x="1" y="0"/>
            <a:ext cx="9140824"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ikdörtgen 6"/>
          <p:cNvSpPr/>
          <p:nvPr/>
        </p:nvSpPr>
        <p:spPr>
          <a:xfrm>
            <a:off x="1484040" y="332656"/>
            <a:ext cx="6336704" cy="369332"/>
          </a:xfrm>
          <a:prstGeom prst="rect">
            <a:avLst/>
          </a:prstGeom>
        </p:spPr>
        <p:txBody>
          <a:bodyPr wrap="square">
            <a:spAutoFit/>
          </a:bodyPr>
          <a:lstStyle/>
          <a:p>
            <a:pPr algn="ctr"/>
            <a:r>
              <a:rPr lang="tr-TR" b="1" dirty="0" smtClean="0">
                <a:solidFill>
                  <a:schemeClr val="bg1"/>
                </a:solidFill>
              </a:rPr>
              <a:t>İKİLİ İLİŞKİLER</a:t>
            </a:r>
            <a:endParaRPr lang="tr-TR" b="1" dirty="0">
              <a:solidFill>
                <a:schemeClr val="bg1"/>
              </a:solidFill>
            </a:endParaRPr>
          </a:p>
        </p:txBody>
      </p:sp>
    </p:spTree>
    <p:extLst>
      <p:ext uri="{BB962C8B-B14F-4D97-AF65-F5344CB8AC3E}">
        <p14:creationId xmlns:p14="http://schemas.microsoft.com/office/powerpoint/2010/main" val="400491293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1051</TotalTime>
  <Words>877</Words>
  <Application>Microsoft Office PowerPoint</Application>
  <PresentationFormat>Ekran Gösterisi (4:3)</PresentationFormat>
  <Paragraphs>160</Paragraphs>
  <Slides>50</Slides>
  <Notes>0</Notes>
  <HiddenSlides>0</HiddenSlides>
  <MMClips>0</MMClips>
  <ScaleCrop>false</ScaleCrop>
  <HeadingPairs>
    <vt:vector size="4" baseType="variant">
      <vt:variant>
        <vt:lpstr>Tema</vt:lpstr>
      </vt:variant>
      <vt:variant>
        <vt:i4>1</vt:i4>
      </vt:variant>
      <vt:variant>
        <vt:lpstr>Slayt Başlıkları</vt:lpstr>
      </vt:variant>
      <vt:variant>
        <vt:i4>50</vt:i4>
      </vt:variant>
    </vt:vector>
  </HeadingPairs>
  <TitlesOfParts>
    <vt:vector size="51" baseType="lpstr">
      <vt:lpstr>Ofis Teması</vt:lpstr>
      <vt:lpstr>PowerPoint Sunusu</vt:lpstr>
      <vt:lpstr>NLAYA SUDAN&amp;TÜRKİYE EĞİTİM VE ARAŞTIRMA HASTANESİ</vt:lpstr>
      <vt:lpstr>PowerPoint Sunusu</vt:lpstr>
      <vt:lpstr>PowerPoint Sunusu</vt:lpstr>
      <vt:lpstr>PowerPoint Sunusu</vt:lpstr>
      <vt:lpstr>PowerPoint Sunusu</vt:lpstr>
      <vt:lpstr>PowerPoint Sunusu</vt:lpstr>
      <vt:lpstr>PowerPoint Sunusu</vt:lpstr>
      <vt:lpstr>SUDAN TÜRKİYE SAĞLIK İŞBİRLİĞİ GEÇMİŞİ </vt:lpstr>
      <vt:lpstr>PROJENİN TANIMI</vt:lpstr>
      <vt:lpstr>PROJENİN AMACI</vt:lpstr>
      <vt:lpstr>PowerPoint Sunusu</vt:lpstr>
      <vt:lpstr>        </vt:lpstr>
      <vt:lpstr>NLAYA SUDAN TÜRKİYE EĞİTİM VE ARAŞTIRMA HASTANESİ</vt:lpstr>
      <vt:lpstr>NLAYA SUDAN TÜRKİYE EĞİTİM VE ARAŞTIRMA HASTANESİ</vt:lpstr>
      <vt:lpstr>NLAYA SUDAN&amp;TÜRKİYE EĞİTİM VE ARAŞTIRMA HASTANESİ</vt:lpstr>
      <vt:lpstr>NLAYA SUDAN&amp;TÜRKİYE EĞİTİM VE ARAŞTIRMA HASTANESİ</vt:lpstr>
      <vt:lpstr>NLAYA SUDAN&amp;TÜRKİYE EĞİTİM VE ARAŞTIRMA HASTANESİ</vt:lpstr>
      <vt:lpstr>NLAYA SUDAN&amp;TÜRKİYE EĞİTİM VE ARAŞTIRMA HASTANESİ</vt:lpstr>
      <vt:lpstr>NLAYA SUDAN&amp;TÜRKİYE EĞİTİM VE ARAŞTIRMA HASTANESİ</vt:lpstr>
      <vt:lpstr>NLAYA SUDAN&amp;TÜRKİYE EĞİTİM VE ARAŞTIRMA HASTANESİ</vt:lpstr>
      <vt:lpstr>NLAYA SUDAN&amp;TÜRKİYE EĞİTİM VE ARAŞTIRMA HASTANESİ</vt:lpstr>
      <vt:lpstr>NLAYA SUDAN&amp;TÜRKİYE EĞİTİM VE ARAŞTIRMA HASTANESİ</vt:lpstr>
      <vt:lpstr>NLAYA SUDAN&amp;TÜRKİYE EĞİTİM VE ARAŞTIRMA HASTANESİ</vt:lpstr>
      <vt:lpstr>NLAYA SUDAN&amp;TÜRKİYE EĞİTİM VE ARAŞTIRMA HASTANESİ</vt:lpstr>
      <vt:lpstr>NLAYA SUDAN&amp;TÜRKİYE EĞİTİM VE ARAŞTIRMA HASTANESİ</vt:lpstr>
      <vt:lpstr>NLAYA SUDAN&amp;TÜRKİYE EĞİTİM VE ARAŞTIRMA HASTANESİ</vt:lpstr>
      <vt:lpstr>NLAYA SUDAN&amp;TÜRKİYE EĞİTİM VE ARAŞTIRMA HASTANESİ</vt:lpstr>
      <vt:lpstr>NYALA SUDAN TÜRKİYE EĞİTİM VE ARAŞTIRMA HASTANESİ</vt:lpstr>
      <vt:lpstr>NYALA SUDAN TÜRKİYE EĞİTİM VE ARAŞTIRMA HASTANESİ</vt:lpstr>
      <vt:lpstr>NYALA SUDAN TÜRKİYE EĞİTİM VE ARAŞTIRMA HASTANESİ</vt:lpstr>
      <vt:lpstr>NYALA SUDAN TÜRKİYE EĞİTİM VE ARAŞTIRMA HASTANESİ</vt:lpstr>
      <vt:lpstr>NLAYA SUDAN&amp;TÜRKİYE EĞİTİM VE ARAŞTIRMA HASTANESİ</vt:lpstr>
      <vt:lpstr>SUDANLI MUSA MESCİDİ</vt:lpstr>
      <vt:lpstr>NLAYA SUDAN&amp;TÜRKİYE EĞİTİM VE ARAŞTIRMA HASTANESİ</vt:lpstr>
      <vt:lpstr>NLAYA SUDAN&amp;TÜRKİYE EĞİTİM VE ARAŞTIRMA HASTANESİ</vt:lpstr>
      <vt:lpstr>NLAYA SUDAN&amp;TÜRKİYE EĞİTİM VE ARAŞTIRMA HASTANESİ</vt:lpstr>
      <vt:lpstr>NLAYA SUDAN&amp;TÜRKİYE EĞİTİM VE ARAŞTIRMA HASTANESİ</vt:lpstr>
      <vt:lpstr>TÜRKÇE KURSLARI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kirli</dc:creator>
  <cp:lastModifiedBy>murat dagistanli</cp:lastModifiedBy>
  <cp:revision>96</cp:revision>
  <dcterms:created xsi:type="dcterms:W3CDTF">2013-11-12T10:13:32Z</dcterms:created>
  <dcterms:modified xsi:type="dcterms:W3CDTF">2014-11-26T14:19:05Z</dcterms:modified>
</cp:coreProperties>
</file>